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15" r:id="rId1"/>
  </p:sldMasterIdLst>
  <p:notesMasterIdLst>
    <p:notesMasterId r:id="rId127"/>
  </p:notesMasterIdLst>
  <p:handoutMasterIdLst>
    <p:handoutMasterId r:id="rId128"/>
  </p:handoutMasterIdLst>
  <p:sldIdLst>
    <p:sldId id="363" r:id="rId2"/>
    <p:sldId id="364" r:id="rId3"/>
    <p:sldId id="365" r:id="rId4"/>
    <p:sldId id="371" r:id="rId5"/>
    <p:sldId id="372" r:id="rId6"/>
    <p:sldId id="370" r:id="rId7"/>
    <p:sldId id="373" r:id="rId8"/>
    <p:sldId id="375" r:id="rId9"/>
    <p:sldId id="374" r:id="rId10"/>
    <p:sldId id="376" r:id="rId11"/>
    <p:sldId id="401" r:id="rId12"/>
    <p:sldId id="377" r:id="rId13"/>
    <p:sldId id="486" r:id="rId14"/>
    <p:sldId id="487" r:id="rId15"/>
    <p:sldId id="380" r:id="rId16"/>
    <p:sldId id="381" r:id="rId17"/>
    <p:sldId id="382" r:id="rId18"/>
    <p:sldId id="485" r:id="rId19"/>
    <p:sldId id="482" r:id="rId20"/>
    <p:sldId id="396" r:id="rId21"/>
    <p:sldId id="397" r:id="rId22"/>
    <p:sldId id="398" r:id="rId23"/>
    <p:sldId id="385" r:id="rId24"/>
    <p:sldId id="483" r:id="rId25"/>
    <p:sldId id="404" r:id="rId26"/>
    <p:sldId id="405" r:id="rId27"/>
    <p:sldId id="407" r:id="rId28"/>
    <p:sldId id="484" r:id="rId29"/>
    <p:sldId id="408" r:id="rId30"/>
    <p:sldId id="406" r:id="rId31"/>
    <p:sldId id="409" r:id="rId32"/>
    <p:sldId id="410" r:id="rId33"/>
    <p:sldId id="411" r:id="rId34"/>
    <p:sldId id="412" r:id="rId35"/>
    <p:sldId id="413" r:id="rId36"/>
    <p:sldId id="436" r:id="rId37"/>
    <p:sldId id="414" r:id="rId38"/>
    <p:sldId id="415" r:id="rId39"/>
    <p:sldId id="416" r:id="rId40"/>
    <p:sldId id="418" r:id="rId41"/>
    <p:sldId id="417" r:id="rId42"/>
    <p:sldId id="435" r:id="rId43"/>
    <p:sldId id="419" r:id="rId44"/>
    <p:sldId id="420" r:id="rId45"/>
    <p:sldId id="386" r:id="rId46"/>
    <p:sldId id="421" r:id="rId47"/>
    <p:sldId id="387" r:id="rId48"/>
    <p:sldId id="390" r:id="rId49"/>
    <p:sldId id="391" r:id="rId50"/>
    <p:sldId id="392" r:id="rId51"/>
    <p:sldId id="393" r:id="rId52"/>
    <p:sldId id="394" r:id="rId53"/>
    <p:sldId id="378" r:id="rId54"/>
    <p:sldId id="388" r:id="rId55"/>
    <p:sldId id="399" r:id="rId56"/>
    <p:sldId id="400" r:id="rId57"/>
    <p:sldId id="422" r:id="rId58"/>
    <p:sldId id="423" r:id="rId59"/>
    <p:sldId id="424" r:id="rId60"/>
    <p:sldId id="425" r:id="rId61"/>
    <p:sldId id="426" r:id="rId62"/>
    <p:sldId id="427" r:id="rId63"/>
    <p:sldId id="429" r:id="rId64"/>
    <p:sldId id="428" r:id="rId65"/>
    <p:sldId id="430" r:id="rId66"/>
    <p:sldId id="431" r:id="rId67"/>
    <p:sldId id="512" r:id="rId68"/>
    <p:sldId id="514" r:id="rId69"/>
    <p:sldId id="432" r:id="rId70"/>
    <p:sldId id="433" r:id="rId71"/>
    <p:sldId id="434" r:id="rId72"/>
    <p:sldId id="438" r:id="rId73"/>
    <p:sldId id="440" r:id="rId74"/>
    <p:sldId id="439" r:id="rId75"/>
    <p:sldId id="441" r:id="rId76"/>
    <p:sldId id="488" r:id="rId77"/>
    <p:sldId id="442" r:id="rId78"/>
    <p:sldId id="443" r:id="rId79"/>
    <p:sldId id="444" r:id="rId80"/>
    <p:sldId id="437" r:id="rId81"/>
    <p:sldId id="445" r:id="rId82"/>
    <p:sldId id="510" r:id="rId83"/>
    <p:sldId id="446" r:id="rId84"/>
    <p:sldId id="447" r:id="rId85"/>
    <p:sldId id="451" r:id="rId86"/>
    <p:sldId id="449" r:id="rId87"/>
    <p:sldId id="489" r:id="rId88"/>
    <p:sldId id="448" r:id="rId89"/>
    <p:sldId id="515" r:id="rId90"/>
    <p:sldId id="453" r:id="rId91"/>
    <p:sldId id="458" r:id="rId92"/>
    <p:sldId id="457" r:id="rId93"/>
    <p:sldId id="455" r:id="rId94"/>
    <p:sldId id="464" r:id="rId95"/>
    <p:sldId id="494" r:id="rId96"/>
    <p:sldId id="459" r:id="rId97"/>
    <p:sldId id="460" r:id="rId98"/>
    <p:sldId id="461" r:id="rId99"/>
    <p:sldId id="462" r:id="rId100"/>
    <p:sldId id="463" r:id="rId101"/>
    <p:sldId id="490" r:id="rId102"/>
    <p:sldId id="468" r:id="rId103"/>
    <p:sldId id="491" r:id="rId104"/>
    <p:sldId id="495" r:id="rId105"/>
    <p:sldId id="493" r:id="rId106"/>
    <p:sldId id="506" r:id="rId107"/>
    <p:sldId id="469" r:id="rId108"/>
    <p:sldId id="471" r:id="rId109"/>
    <p:sldId id="473" r:id="rId110"/>
    <p:sldId id="472" r:id="rId111"/>
    <p:sldId id="474" r:id="rId112"/>
    <p:sldId id="508" r:id="rId113"/>
    <p:sldId id="509" r:id="rId114"/>
    <p:sldId id="496" r:id="rId115"/>
    <p:sldId id="475" r:id="rId116"/>
    <p:sldId id="480" r:id="rId117"/>
    <p:sldId id="479" r:id="rId118"/>
    <p:sldId id="497" r:id="rId119"/>
    <p:sldId id="498" r:id="rId120"/>
    <p:sldId id="499" r:id="rId121"/>
    <p:sldId id="500" r:id="rId122"/>
    <p:sldId id="501" r:id="rId123"/>
    <p:sldId id="503" r:id="rId124"/>
    <p:sldId id="505" r:id="rId125"/>
    <p:sldId id="511" r:id="rId126"/>
  </p:sldIdLst>
  <p:sldSz cx="9144000" cy="6858000" type="screen4x3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2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FA800"/>
    <a:srgbClr val="004C5E"/>
    <a:srgbClr val="00728D"/>
    <a:srgbClr val="FF2500"/>
    <a:srgbClr val="176F4F"/>
    <a:srgbClr val="2832FF"/>
    <a:srgbClr val="0D9757"/>
    <a:srgbClr val="03A0C5"/>
    <a:srgbClr val="801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9" autoAdjust="0"/>
    <p:restoredTop sz="86503" autoAdjust="0"/>
  </p:normalViewPr>
  <p:slideViewPr>
    <p:cSldViewPr snapToGrid="0">
      <p:cViewPr varScale="1">
        <p:scale>
          <a:sx n="118" d="100"/>
          <a:sy n="118" d="100"/>
        </p:scale>
        <p:origin x="25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376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r>
              <a:rPr lang="nl-BE" dirty="0"/>
              <a:t>Stuurgroep VSC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6B5F45FD-1C93-4102-AC35-2CA43827ACAE}" type="datetimeFigureOut">
              <a:rPr lang="nl-BE" smtClean="0"/>
              <a:pPr/>
              <a:t>28/02/2022</a:t>
            </a:fld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4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1871ECB7-056B-47B5-856E-D21E9BC2CD74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943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8538-E2FC-46EF-8B9D-3817FCE86774}" type="datetimeFigureOut">
              <a:rPr lang="nl-BE" smtClean="0"/>
              <a:pPr/>
              <a:t>28/02/2022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446510" y="4691063"/>
            <a:ext cx="5904656" cy="4443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1A010-9702-4FEB-A913-B7F75D08CFCC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798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4625" indent="-174625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63538" indent="-188913" algn="l" defTabSz="914400" rtl="0" eaLnBrk="1" latinLnBrk="0" hangingPunct="1">
      <a:buFont typeface="Wingdings" pitchFamily="2" charset="2"/>
      <a:buChar char="§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538163" indent="-174625" algn="l" defTabSz="914400" rtl="0" eaLnBrk="1" latinLnBrk="0" hangingPunct="1">
      <a:buFont typeface="Courier New" pitchFamily="49" charset="0"/>
      <a:buChar char="o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712788" indent="-174625" algn="l" defTabSz="914400" rtl="0" eaLnBrk="1" latinLnBrk="0" hangingPunct="1">
      <a:buFont typeface="Wingdings" pitchFamily="2" charset="2"/>
      <a:buChar char="Ø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901700" indent="-188913" algn="l" defTabSz="914400" rtl="0" eaLnBrk="1" latinLnBrk="0" hangingPunct="1">
      <a:buFont typeface="Wingdings" pitchFamily="2" charset="2"/>
      <a:buChar char="v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2167A3-3D92-0844-A90D-884AF083536D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07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055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363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207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28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7658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1180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4453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6731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4637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048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8294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8194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2994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8530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A8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6727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8340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A8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05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659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Studio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3318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33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197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117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885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111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5538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386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0008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1814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6604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653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3881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034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1072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8094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584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5494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86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00317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317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25" marR="0" lvl="0" indent="-1746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312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68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257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82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1A010-9702-4FEB-A913-B7F75D08CFCC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805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Titel en tekstv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>
            <a:lvl1pPr>
              <a:buClrTx/>
              <a:defRPr sz="2400"/>
            </a:lvl1pPr>
            <a:lvl2pPr>
              <a:buClrTx/>
              <a:defRPr sz="2000"/>
            </a:lvl2pPr>
            <a:lvl3pPr>
              <a:buClrTx/>
              <a:defRPr sz="1800"/>
            </a:lvl3pPr>
            <a:lvl4pPr>
              <a:buClrTx/>
              <a:defRPr sz="1600"/>
            </a:lvl4pPr>
            <a:lvl5pPr>
              <a:buClrTx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Titel en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 anchor="t"/>
          <a:lstStyle>
            <a:lvl1pPr marL="0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1pPr>
            <a:lvl2pPr marL="273050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2pPr>
            <a:lvl3pPr marL="531812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3pPr>
            <a:lvl4pPr marL="804862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4pPr>
            <a:lvl5pPr marL="1073150" indent="0">
              <a:buClrTx/>
              <a:buNone/>
              <a:defRPr sz="1800"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1" name="Title 10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3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0050" y="1357313"/>
            <a:ext cx="4068000" cy="5057775"/>
          </a:xfrm>
        </p:spPr>
        <p:txBody>
          <a:bodyPr anchor="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718842" y="1357313"/>
            <a:ext cx="4068000" cy="5057775"/>
          </a:xfrm>
        </p:spPr>
        <p:txBody>
          <a:bodyPr anchor="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C Le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415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  <a:prstGeom prst="rect">
            <a:avLst/>
          </a:prstGeom>
        </p:spPr>
        <p:txBody>
          <a:bodyPr anchor="b"/>
          <a:lstStyle>
            <a:lvl1pPr algn="l">
              <a:defRPr sz="4500" b="1">
                <a:solidFill>
                  <a:srgbClr val="004C5E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551212"/>
            <a:ext cx="7870825" cy="127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rgbClr val="03A0C5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55395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9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282" y="1178329"/>
            <a:ext cx="8572560" cy="504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653242" y="63694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90240-8346-3F4E-9A3C-33D11B7626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-1"/>
            <a:ext cx="9144000" cy="980729"/>
          </a:xfrm>
          <a:prstGeom prst="rect">
            <a:avLst/>
          </a:prstGeom>
          <a:solidFill>
            <a:srgbClr val="03A0C5"/>
          </a:solidFill>
          <a:ln w="9525" cap="flat" cmpd="sng" algn="ctr">
            <a:solidFill>
              <a:srgbClr val="03A0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" name="Trapezoid 2"/>
          <p:cNvSpPr/>
          <p:nvPr userDrawn="1"/>
        </p:nvSpPr>
        <p:spPr bwMode="auto">
          <a:xfrm rot="10800000">
            <a:off x="-2070100" y="-1"/>
            <a:ext cx="4140200" cy="980729"/>
          </a:xfrm>
          <a:prstGeom prst="trapezoid">
            <a:avLst>
              <a:gd name="adj" fmla="val 67206"/>
            </a:avLst>
          </a:prstGeom>
          <a:solidFill>
            <a:srgbClr val="004C5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Title Placeholder 6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383194" cy="63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9891" y="254000"/>
            <a:ext cx="1169741" cy="5446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9" r:id="rId2"/>
    <p:sldLayoutId id="2147483723" r:id="rId3"/>
    <p:sldLayoutId id="2147483726" r:id="rId4"/>
    <p:sldLayoutId id="2147483728" r:id="rId5"/>
    <p:sldLayoutId id="2147483730" r:id="rId6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lang="en-US" sz="2800" b="1" dirty="0" smtClean="0">
          <a:solidFill>
            <a:srgbClr val="FFA800"/>
          </a:solidFill>
          <a:latin typeface="Verdana" charset="0"/>
          <a:ea typeface="Verdana" charset="0"/>
          <a:cs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MS Pゴシック" pitchFamily="-92" charset="-128"/>
        </a:defRPr>
      </a:lvl9pPr>
    </p:titleStyle>
    <p:bodyStyle>
      <a:lvl1pPr marL="266700" indent="-266700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SzPct val="100000"/>
        <a:buFont typeface=".HiraKakuInterface-W3" charset="0"/>
        <a:buChar char="•"/>
        <a:tabLst/>
        <a:defRPr sz="2000" baseline="0">
          <a:solidFill>
            <a:srgbClr val="004C5E"/>
          </a:solidFill>
          <a:effectLst/>
          <a:latin typeface="Verdana" charset="0"/>
          <a:ea typeface="Verdana" charset="0"/>
          <a:cs typeface="Verdana" charset="0"/>
        </a:defRPr>
      </a:lvl1pPr>
      <a:lvl2pPr marL="482600" indent="-209550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8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2pPr>
      <a:lvl3pPr marL="749300" indent="-217488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6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3pPr>
      <a:lvl4pPr marL="977900" indent="-173038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4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4pPr>
      <a:lvl5pPr marL="1193800" indent="-120650" algn="l" rtl="0" eaLnBrk="1" fontAlgn="base" hangingPunct="1">
        <a:lnSpc>
          <a:spcPct val="100000"/>
        </a:lnSpc>
        <a:spcBef>
          <a:spcPts val="200"/>
        </a:spcBef>
        <a:spcAft>
          <a:spcPts val="200"/>
        </a:spcAft>
        <a:buClr>
          <a:srgbClr val="03A0C5"/>
        </a:buClr>
        <a:buFont typeface=".HiraKakuInterface-W3" charset="0"/>
        <a:buChar char="•"/>
        <a:tabLst/>
        <a:defRPr sz="1200" baseline="0">
          <a:solidFill>
            <a:srgbClr val="004C5E"/>
          </a:solidFill>
          <a:latin typeface="Verdana" charset="0"/>
          <a:ea typeface="Verdana" charset="0"/>
          <a:cs typeface="Verdan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0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13" Type="http://schemas.openxmlformats.org/officeDocument/2006/relationships/image" Target="../media/image48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12" Type="http://schemas.openxmlformats.org/officeDocument/2006/relationships/image" Target="../media/image47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11" Type="http://schemas.openxmlformats.org/officeDocument/2006/relationships/image" Target="../media/image46.tiff"/><Relationship Id="rId5" Type="http://schemas.openxmlformats.org/officeDocument/2006/relationships/image" Target="../media/image40.tiff"/><Relationship Id="rId10" Type="http://schemas.openxmlformats.org/officeDocument/2006/relationships/image" Target="../media/image45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julialang.org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-1"/>
            <a:ext cx="9143999" cy="4392975"/>
          </a:xfrm>
          <a:solidFill>
            <a:srgbClr val="FFA800"/>
          </a:solidFill>
        </p:spPr>
        <p:txBody>
          <a:bodyPr anchor="t"/>
          <a:lstStyle/>
          <a:p>
            <a:pPr marL="541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br>
              <a:rPr lang="en-US" dirty="0"/>
            </a:br>
            <a:br>
              <a:rPr lang="en-US" sz="1200" dirty="0"/>
            </a:br>
            <a:r>
              <a:rPr lang="en-US" sz="4000" dirty="0"/>
              <a:t>Code modernization</a:t>
            </a:r>
            <a:br>
              <a:rPr lang="en-US" sz="4000" dirty="0"/>
            </a:br>
            <a:r>
              <a:rPr lang="en-US" sz="4000" dirty="0"/>
              <a:t>a practical approach</a:t>
            </a:r>
            <a:br>
              <a:rPr lang="en-US" sz="4000" dirty="0"/>
            </a:br>
            <a:br>
              <a:rPr lang="en-US" sz="4000" dirty="0"/>
            </a:br>
            <a:r>
              <a:rPr lang="en-US" sz="2600" b="0" dirty="0">
                <a:solidFill>
                  <a:srgbClr val="E8E8E8"/>
                </a:solidFill>
              </a:rPr>
              <a:t>HPC-TNT-1.2 </a:t>
            </a:r>
            <a:r>
              <a:rPr lang="en-US" sz="2600" b="0" dirty="0" err="1">
                <a:solidFill>
                  <a:srgbClr val="E8E8E8"/>
                </a:solidFill>
              </a:rPr>
              <a:t>january</a:t>
            </a:r>
            <a:r>
              <a:rPr lang="en-US" sz="2600" b="0" dirty="0">
                <a:solidFill>
                  <a:srgbClr val="E8E8E8"/>
                </a:solidFill>
              </a:rPr>
              <a:t> 2018</a:t>
            </a:r>
            <a:br>
              <a:rPr lang="en-US" sz="2600" b="0" dirty="0">
                <a:solidFill>
                  <a:srgbClr val="E8E8E8"/>
                </a:solidFill>
              </a:rPr>
            </a:br>
            <a:br>
              <a:rPr lang="en-US" sz="2800" b="0" dirty="0"/>
            </a:br>
            <a:br>
              <a:rPr lang="en-US" sz="4800" dirty="0"/>
            </a:br>
            <a:br>
              <a:rPr lang="en-US" sz="4800" dirty="0">
                <a:solidFill>
                  <a:srgbClr val="FFA800"/>
                </a:solidFill>
              </a:rPr>
            </a:br>
            <a:br>
              <a:rPr lang="en-US" sz="1800" dirty="0">
                <a:solidFill>
                  <a:srgbClr val="FFA800"/>
                </a:solidFill>
              </a:rPr>
            </a:br>
            <a:br>
              <a:rPr lang="en-US" sz="1800" dirty="0">
                <a:solidFill>
                  <a:srgbClr val="FFA800"/>
                </a:solidFill>
              </a:rPr>
            </a:br>
            <a:br>
              <a:rPr lang="en-US" sz="1800" dirty="0">
                <a:solidFill>
                  <a:srgbClr val="FFA800"/>
                </a:solidFill>
              </a:rPr>
            </a:br>
            <a:r>
              <a:rPr lang="en-US" sz="1800" dirty="0">
                <a:solidFill>
                  <a:srgbClr val="FFA800"/>
                </a:solidFill>
              </a:rPr>
              <a:t> 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Annie Cuyt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Stefan Becuwe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Franky Backeljauw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Kurt Lust 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  <a:t> Engelbert Tijskens</a:t>
            </a:r>
            <a:br>
              <a:rPr lang="en-US" sz="1800" b="0" cap="small" dirty="0">
                <a:ln w="12700">
                  <a:noFill/>
                  <a:prstDash val="solid"/>
                </a:ln>
                <a:solidFill>
                  <a:srgbClr val="FFA800"/>
                </a:solidFill>
                <a:latin typeface="Calibri"/>
                <a:cs typeface="Calibri"/>
              </a:rPr>
            </a:br>
            <a:br>
              <a:rPr lang="en-US" sz="4800" dirty="0">
                <a:solidFill>
                  <a:srgbClr val="FFA800"/>
                </a:solidFill>
              </a:rPr>
            </a:br>
            <a:endParaRPr lang="en-US" sz="2600" b="0" dirty="0">
              <a:solidFill>
                <a:srgbClr val="E8E8E8"/>
              </a:solidFill>
              <a:cs typeface="+mj-cs"/>
            </a:endParaRPr>
          </a:p>
        </p:txBody>
      </p:sp>
      <p:sp>
        <p:nvSpPr>
          <p:cNvPr id="5" name="Triangle 4"/>
          <p:cNvSpPr/>
          <p:nvPr/>
        </p:nvSpPr>
        <p:spPr bwMode="auto">
          <a:xfrm rot="10800000">
            <a:off x="0" y="0"/>
            <a:ext cx="9144000" cy="704850"/>
          </a:xfrm>
          <a:prstGeom prst="triangle">
            <a:avLst>
              <a:gd name="adj" fmla="val 100000"/>
            </a:avLst>
          </a:prstGeom>
          <a:solidFill>
            <a:srgbClr val="004C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Parallelogram 6"/>
          <p:cNvSpPr/>
          <p:nvPr/>
        </p:nvSpPr>
        <p:spPr bwMode="auto">
          <a:xfrm rot="5400000" flipH="1">
            <a:off x="3848100" y="-3848102"/>
            <a:ext cx="1447801" cy="9144002"/>
          </a:xfrm>
          <a:prstGeom prst="parallelogram">
            <a:avLst>
              <a:gd name="adj" fmla="val 48158"/>
            </a:avLst>
          </a:prstGeom>
          <a:solidFill>
            <a:srgbClr val="03A0C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1" name="Triangle 10"/>
          <p:cNvSpPr/>
          <p:nvPr/>
        </p:nvSpPr>
        <p:spPr bwMode="auto">
          <a:xfrm rot="10800000">
            <a:off x="-10245" y="4392974"/>
            <a:ext cx="9144000" cy="704850"/>
          </a:xfrm>
          <a:prstGeom prst="triangle">
            <a:avLst>
              <a:gd name="adj" fmla="val 100000"/>
            </a:avLst>
          </a:prstGeom>
          <a:solidFill>
            <a:srgbClr val="FFA8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70" y="5097825"/>
            <a:ext cx="2386910" cy="1111304"/>
          </a:xfrm>
          <a:prstGeom prst="rect">
            <a:avLst/>
          </a:prstGeom>
        </p:spPr>
      </p:pic>
      <p:pic>
        <p:nvPicPr>
          <p:cNvPr id="13" name="Picture 12" descr="logo-ua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3" y="5404967"/>
            <a:ext cx="264070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96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2900422" y="1646500"/>
            <a:ext cx="544010" cy="5671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A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i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900422" y="2234879"/>
            <a:ext cx="544010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+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900422" y="2827116"/>
            <a:ext cx="544010" cy="5671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B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i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900422" y="3419353"/>
            <a:ext cx="544010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=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900422" y="4011590"/>
            <a:ext cx="544010" cy="56715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i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527384" y="1646499"/>
            <a:ext cx="1812402" cy="2928394"/>
            <a:chOff x="2254169" y="1959015"/>
            <a:chExt cx="1812402" cy="2928394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2254169" y="1959016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A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j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522561" y="1959015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A</a:t>
              </a:r>
              <a:r>
                <a:rPr lang="en-US" i="1" baseline="-25000" dirty="0">
                  <a:solidFill>
                    <a:srgbClr val="004C5E"/>
                  </a:solidFill>
                </a:rPr>
                <a:t>l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881131" y="1959015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A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k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254169" y="3139633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B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j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522561" y="3139632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B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l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2881131" y="3139632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B</a:t>
              </a:r>
              <a:r>
                <a:rPr lang="en-US" i="1" baseline="-25000" dirty="0">
                  <a:solidFill>
                    <a:srgbClr val="004C5E"/>
                  </a:solidFill>
                </a:rPr>
                <a:t>k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2254169" y="4320250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C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j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3522561" y="4320249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C</a:t>
              </a:r>
              <a:r>
                <a:rPr lang="en-US" i="1" baseline="-25000" dirty="0">
                  <a:solidFill>
                    <a:srgbClr val="004C5E"/>
                  </a:solidFill>
                </a:rPr>
                <a:t>l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881131" y="4320249"/>
              <a:ext cx="544010" cy="567159"/>
            </a:xfrm>
            <a:prstGeom prst="roundRect">
              <a:avLst/>
            </a:prstGeom>
            <a:noFill/>
            <a:ln w="952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>
                  <a:ln>
                    <a:noFill/>
                  </a:ln>
                  <a:solidFill>
                    <a:srgbClr val="004C5E"/>
                  </a:solidFill>
                  <a:effectLst/>
                  <a:latin typeface="Arial" charset="0"/>
                  <a:ea typeface="ＭＳ Ｐゴシック" pitchFamily="20" charset="-128"/>
                </a:rPr>
                <a:t>C</a:t>
              </a:r>
              <a:r>
                <a:rPr lang="en-US" i="1" baseline="-25000" dirty="0" err="1">
                  <a:solidFill>
                    <a:srgbClr val="004C5E"/>
                  </a:solidFill>
                </a:rPr>
                <a:t>k</a:t>
              </a:r>
              <a:endParaRPr kumimoji="0" lang="en-US" sz="2400" b="0" i="1" u="none" strike="noStrike" cap="none" normalizeH="0" baseline="-2500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21" name="Rounded Rectangle 20"/>
          <p:cNvSpPr/>
          <p:nvPr/>
        </p:nvSpPr>
        <p:spPr bwMode="auto">
          <a:xfrm>
            <a:off x="1157467" y="5116547"/>
            <a:ext cx="4402994" cy="126917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Load 2 operands in register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4C5E"/>
                </a:solidFill>
              </a:rPr>
              <a:t>Execute 1 add instruction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Store 1 result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1157468" y="5123732"/>
            <a:ext cx="4402993" cy="1269179"/>
          </a:xfrm>
          <a:prstGeom prst="roundRect">
            <a:avLst/>
          </a:prstGeom>
          <a:noFill/>
          <a:ln w="952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Load 2x4 operands in register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4C5E"/>
                </a:solidFill>
              </a:rPr>
              <a:t>Execute 1 </a:t>
            </a:r>
            <a:r>
              <a:rPr lang="en-US" dirty="0" err="1">
                <a:solidFill>
                  <a:srgbClr val="004C5E"/>
                </a:solidFill>
              </a:rPr>
              <a:t>vadd</a:t>
            </a:r>
            <a:r>
              <a:rPr lang="en-US" dirty="0">
                <a:solidFill>
                  <a:srgbClr val="004C5E"/>
                </a:solidFill>
              </a:rPr>
              <a:t> instruction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Store 1x4 results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1157468" y="1646498"/>
            <a:ext cx="1645534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  <a:ea typeface="ＭＳ Ｐゴシック" pitchFamily="20" charset="-128"/>
              </a:rPr>
              <a:t>Register 1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1171936" y="2816505"/>
            <a:ext cx="1645534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  <a:ea typeface="ＭＳ Ｐゴシック" pitchFamily="20" charset="-128"/>
              </a:rPr>
              <a:t>Register 2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157468" y="4024127"/>
            <a:ext cx="1645534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charset="0"/>
                <a:ea typeface="ＭＳ Ｐゴシック" pitchFamily="20" charset="-128"/>
              </a:rPr>
              <a:t>Register 3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5939743" y="5156520"/>
            <a:ext cx="2847100" cy="1269179"/>
          </a:xfrm>
          <a:prstGeom prst="roundRect">
            <a:avLst/>
          </a:prstGeom>
          <a:noFill/>
          <a:ln w="952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Single Instruction Multiple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4C5E"/>
                </a:solidFill>
              </a:rPr>
              <a:t>(SIMD)</a:t>
            </a:r>
            <a:endParaRPr kumimoji="0" lang="en-US" sz="2400" b="0" u="none" strike="noStrike" cap="none" normalizeH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5939742" y="1579067"/>
            <a:ext cx="2847100" cy="2445060"/>
          </a:xfrm>
          <a:prstGeom prst="roundRect">
            <a:avLst/>
          </a:prstGeom>
          <a:noFill/>
          <a:ln w="952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Potentially 4x faster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4C5E"/>
                </a:solidFill>
              </a:rPr>
              <a:t>[</a:t>
            </a:r>
            <a:r>
              <a:rPr lang="en-US" i="1" dirty="0">
                <a:solidFill>
                  <a:srgbClr val="C00000"/>
                </a:solidFill>
              </a:rPr>
              <a:t>if the loads and stores can be executed fast enough</a:t>
            </a:r>
            <a:r>
              <a:rPr lang="en-US" dirty="0">
                <a:solidFill>
                  <a:srgbClr val="004C5E"/>
                </a:solidFill>
              </a:rPr>
              <a:t>]</a:t>
            </a:r>
            <a:endParaRPr kumimoji="0" lang="en-US" sz="2400" b="0" u="none" strike="noStrike" cap="none" normalizeH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872933" y="2227694"/>
            <a:ext cx="1142998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+</a:t>
            </a:r>
            <a:r>
              <a:rPr kumimoji="0" lang="en-US" sz="2400" b="0" i="0" u="none" strike="noStrike" cap="none" normalizeH="0" baseline="-2500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vector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2937075" y="3421280"/>
            <a:ext cx="1018572" cy="567159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=</a:t>
            </a:r>
            <a:r>
              <a:rPr kumimoji="0" lang="en-US" sz="2400" b="0" i="0" u="none" strike="noStrike" cap="none" normalizeH="0" baseline="-2500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vector</a:t>
            </a:r>
            <a:endParaRPr kumimoji="0" lang="en-US" sz="2400" b="0" i="1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516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1" grpId="0" animBg="1"/>
      <p:bldP spid="21" grpId="1" animBg="1"/>
      <p:bldP spid="22" grpId="0" animBg="1"/>
      <p:bldP spid="26" grpId="0" animBg="1"/>
      <p:bldP spid="27" grpId="0" animBg="1"/>
      <p:bldP spid="28" grpId="0"/>
      <p:bldP spid="2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0001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908396" y="3575714"/>
            <a:ext cx="1624084" cy="709684"/>
          </a:xfrm>
          <a:prstGeom prst="wedgeRoundRectCallout">
            <a:avLst>
              <a:gd name="adj1" fmla="val 71754"/>
              <a:gd name="adj2" fmla="val 19091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We ar</a:t>
            </a:r>
            <a:r>
              <a:rPr lang="en-US" sz="1200" b="1" dirty="0">
                <a:solidFill>
                  <a:srgbClr val="C00000"/>
                </a:solidFill>
              </a:rPr>
              <a:t>e back </a:t>
            </a:r>
            <a:r>
              <a:rPr lang="en-US" sz="1200" b="1">
                <a:solidFill>
                  <a:srgbClr val="C00000"/>
                </a:solidFill>
              </a:rPr>
              <a:t>on </a:t>
            </a:r>
            <a:br>
              <a:rPr lang="en-US" sz="1200" b="1">
                <a:solidFill>
                  <a:srgbClr val="C00000"/>
                </a:solidFill>
              </a:rPr>
            </a:br>
            <a:r>
              <a:rPr lang="en-US" sz="1200" b="1">
                <a:solidFill>
                  <a:srgbClr val="C00000"/>
                </a:solidFill>
              </a:rPr>
              <a:t>the baseline!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560859" y="3607518"/>
            <a:ext cx="1323833" cy="709684"/>
          </a:xfrm>
          <a:prstGeom prst="wedgeRoundRectCallout">
            <a:avLst>
              <a:gd name="adj1" fmla="val -83215"/>
              <a:gd name="adj2" fmla="val 170780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Improved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200" b="1" i="0" u="none" strike="noStrike" cap="none" normalizeH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performance </a:t>
            </a:r>
            <a:br>
              <a:rPr kumimoji="0" lang="en-US" sz="1200" b="1" i="0" u="none" strike="noStrike" cap="none" normalizeH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</a:br>
            <a:r>
              <a:rPr kumimoji="0" lang="en-US" sz="1200" b="1" i="0" u="none" strike="noStrike" cap="none" normalizeH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at large N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760562" y="5556977"/>
            <a:ext cx="5800297" cy="858111"/>
          </a:xfrm>
          <a:prstGeom prst="wedgeRoundRectCallout">
            <a:avLst>
              <a:gd name="adj1" fmla="val -24488"/>
              <a:gd name="adj2" fmla="val 4967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Spatial</a:t>
            </a:r>
            <a:r>
              <a:rPr kumimoji="0" lang="en-US" sz="16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sort is relatively expensive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but the </a:t>
            </a:r>
            <a:r>
              <a:rPr kumimoji="0" lang="en-US" sz="160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timestep</a:t>
            </a:r>
            <a:r>
              <a:rPr kumimoji="0" lang="en-US" sz="16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and displacements are small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Cost can be amortized over many </a:t>
            </a:r>
            <a:r>
              <a:rPr kumimoji="0" lang="en-US" sz="1600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timesteps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83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Sort atom property arrays (</a:t>
            </a:r>
            <a:r>
              <a:rPr lang="en-US" sz="2000" dirty="0" err="1"/>
              <a:t>rx,ry,rz,vx,vy,vz</a:t>
            </a:r>
            <a:r>
              <a:rPr lang="en-US" sz="2000" dirty="0"/>
              <a:t>,</a:t>
            </a:r>
            <a:r>
              <a:rPr lang="is-IS" sz="2000" dirty="0"/>
              <a:t>…</a:t>
            </a:r>
            <a:r>
              <a:rPr lang="en-US" sz="2000" dirty="0"/>
              <a:t>) based on the Hilbert index h of the cell of the atoms (</a:t>
            </a:r>
            <a:r>
              <a:rPr lang="en-US" sz="2000" b="1" dirty="0"/>
              <a:t>spatial sort</a:t>
            </a:r>
            <a:r>
              <a:rPr lang="en-US" sz="2000" dirty="0"/>
              <a:t>).</a:t>
            </a:r>
          </a:p>
          <a:p>
            <a:pPr marL="444500" lvl="1" indent="0">
              <a:buNone/>
            </a:pPr>
            <a:r>
              <a:rPr lang="en-US" sz="1400" dirty="0"/>
              <a:t>Atoms which are close in space (and hence will interact) will be close in memory </a:t>
            </a:r>
            <a:br>
              <a:rPr lang="en-US" sz="1400" dirty="0"/>
            </a:br>
            <a:r>
              <a:rPr lang="en-US" sz="1400" dirty="0"/>
              <a:t>(and hence will be in the cache with high probability</a:t>
            </a:r>
            <a:r>
              <a:rPr lang="en-US" sz="1200" dirty="0"/>
              <a:t>)</a:t>
            </a:r>
          </a:p>
          <a:p>
            <a:pPr marL="444500" lvl="1" indent="0">
              <a:buNone/>
            </a:pPr>
            <a:endParaRPr lang="en-US" sz="1200" dirty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Build a table containing the index of the first atom in each cell, and the number of atoms in the cell (Hilbert list)</a:t>
            </a:r>
            <a:endParaRPr lang="en-US" sz="1400" dirty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Build </a:t>
            </a:r>
            <a:r>
              <a:rPr lang="en-US" sz="2000" dirty="0" err="1"/>
              <a:t>Verlet</a:t>
            </a:r>
            <a:r>
              <a:rPr lang="en-US" sz="2000" dirty="0"/>
              <a:t> list from the Hilbert list (discard the latter)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Compute the interactions by looping over the </a:t>
            </a:r>
            <a:r>
              <a:rPr lang="en-US" sz="2000" dirty="0" err="1"/>
              <a:t>Verlet</a:t>
            </a:r>
            <a:r>
              <a:rPr lang="en-US" sz="2000" dirty="0"/>
              <a:t> list and </a:t>
            </a:r>
            <a:r>
              <a:rPr lang="en-US" sz="2000" dirty="0">
                <a:solidFill>
                  <a:srgbClr val="C00000"/>
                </a:solidFill>
              </a:rPr>
              <a:t>measure the performance </a:t>
            </a:r>
            <a:r>
              <a:rPr lang="en-US" sz="2000" dirty="0"/>
              <a:t>(e.g. interactions/s)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Integrate forces, updating velocities and positions and time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If </a:t>
            </a:r>
            <a:r>
              <a:rPr lang="en-US" sz="2000" dirty="0">
                <a:solidFill>
                  <a:srgbClr val="C00000"/>
                </a:solidFill>
              </a:rPr>
              <a:t>performance degrades</a:t>
            </a:r>
            <a:br>
              <a:rPr lang="en-US" sz="2000" dirty="0"/>
            </a:br>
            <a:r>
              <a:rPr lang="en-US" sz="2000" dirty="0"/>
              <a:t>	jump back to step 1.</a:t>
            </a:r>
            <a:br>
              <a:rPr lang="en-US" sz="2000" dirty="0"/>
            </a:br>
            <a:r>
              <a:rPr lang="en-US" sz="2000" dirty="0"/>
              <a:t>else</a:t>
            </a:r>
            <a:br>
              <a:rPr lang="en-US" sz="2000" dirty="0"/>
            </a:br>
            <a:r>
              <a:rPr lang="en-US" sz="2000" dirty="0"/>
              <a:t>	continue at step 4.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data access pattern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69205" y="5343278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47897" y="5956855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42900" y="1376901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3898789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9" name="Elbow Connector 8"/>
          <p:cNvCxnSpPr>
            <a:stCxn id="4" idx="3"/>
            <a:endCxn id="6" idx="1"/>
          </p:cNvCxnSpPr>
          <p:nvPr/>
        </p:nvCxnSpPr>
        <p:spPr bwMode="auto">
          <a:xfrm flipH="1" flipV="1">
            <a:off x="342900" y="1520025"/>
            <a:ext cx="3640705" cy="3966377"/>
          </a:xfrm>
          <a:prstGeom prst="bentConnector5">
            <a:avLst>
              <a:gd name="adj1" fmla="val -136882"/>
              <a:gd name="adj2" fmla="val 71450"/>
              <a:gd name="adj3" fmla="val 106279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Elbow Connector 12"/>
          <p:cNvCxnSpPr>
            <a:stCxn id="5" idx="3"/>
            <a:endCxn id="7" idx="1"/>
          </p:cNvCxnSpPr>
          <p:nvPr/>
        </p:nvCxnSpPr>
        <p:spPr bwMode="auto">
          <a:xfrm flipH="1" flipV="1">
            <a:off x="342900" y="4041913"/>
            <a:ext cx="3419397" cy="2058066"/>
          </a:xfrm>
          <a:prstGeom prst="bentConnector5">
            <a:avLst>
              <a:gd name="adj1" fmla="val -134579"/>
              <a:gd name="adj2" fmla="val 53091"/>
              <a:gd name="adj3" fmla="val 106685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400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484438" algn="r"/>
              </a:tabLst>
            </a:pPr>
            <a:r>
              <a:rPr lang="tr-TR" sz="1600" dirty="0" err="1"/>
              <a:t>atoms</a:t>
            </a:r>
            <a:r>
              <a:rPr lang="tr-TR" sz="1600" dirty="0"/>
              <a:t> : 	2,13</a:t>
            </a:r>
            <a:r>
              <a:rPr lang="en-US" sz="1600" dirty="0"/>
              <a:t> 10</a:t>
            </a:r>
            <a:r>
              <a:rPr lang="en-US" sz="1600" baseline="30000" dirty="0"/>
              <a:t>6</a:t>
            </a:r>
            <a:endParaRPr lang="tr-TR" sz="1600" dirty="0"/>
          </a:p>
          <a:p>
            <a:pPr>
              <a:tabLst>
                <a:tab pos="2484438" algn="r"/>
              </a:tabLst>
            </a:pPr>
            <a:r>
              <a:rPr lang="fr-FR" sz="1600" dirty="0"/>
              <a:t>pairs   : 	162</a:t>
            </a:r>
            <a:r>
              <a:rPr lang="en-US" sz="1600" dirty="0"/>
              <a:t> 10</a:t>
            </a:r>
            <a:r>
              <a:rPr lang="en-US" sz="1600" baseline="30000" dirty="0"/>
              <a:t>6</a:t>
            </a:r>
          </a:p>
          <a:p>
            <a:pPr>
              <a:tabLst>
                <a:tab pos="2484438" algn="r"/>
              </a:tabLst>
            </a:pPr>
            <a:r>
              <a:rPr lang="en-US" sz="1600" dirty="0"/>
              <a:t>Ratio   :	76</a:t>
            </a:r>
          </a:p>
          <a:p>
            <a:pPr>
              <a:tabLst>
                <a:tab pos="2484438" algn="r"/>
              </a:tabLst>
            </a:pPr>
            <a:r>
              <a:rPr lang="en-US" sz="1600" dirty="0"/>
              <a:t>Pairs computed per second : 88.6 10</a:t>
            </a:r>
            <a:r>
              <a:rPr lang="en-US" sz="1600" baseline="30000" dirty="0"/>
              <a:t>6</a:t>
            </a:r>
            <a:r>
              <a:rPr lang="en-US" sz="1600" dirty="0"/>
              <a:t> </a:t>
            </a:r>
          </a:p>
          <a:p>
            <a:pPr>
              <a:tabLst>
                <a:tab pos="2484438" algn="r"/>
              </a:tabLst>
            </a:pPr>
            <a:endParaRPr lang="fr-FR" sz="1600" dirty="0"/>
          </a:p>
          <a:p>
            <a:pPr>
              <a:tabLst>
                <a:tab pos="3590925" algn="l"/>
              </a:tabLst>
            </a:pPr>
            <a:r>
              <a:rPr lang="is-IS" sz="1600" dirty="0"/>
              <a:t>B/atom: 376,5 	(320B is in the verlet list)</a:t>
            </a:r>
          </a:p>
          <a:p>
            <a:pPr>
              <a:tabLst>
                <a:tab pos="3590925" algn="l"/>
              </a:tabLst>
            </a:pPr>
            <a:r>
              <a:rPr lang="en-US" sz="1600" dirty="0"/>
              <a:t>B</a:t>
            </a:r>
            <a:r>
              <a:rPr lang="is-IS" sz="1600" dirty="0"/>
              <a:t>andwidth = 9,5 GB/s 	(measured by mlc 2 reads : 1 write)</a:t>
            </a:r>
          </a:p>
          <a:p>
            <a:pPr>
              <a:tabLst>
                <a:tab pos="4662488" algn="dec"/>
              </a:tabLst>
            </a:pPr>
            <a:r>
              <a:rPr lang="en-US" sz="1600" dirty="0"/>
              <a:t>maximum atoms per second: 	27.000.000 (based </a:t>
            </a:r>
            <a:r>
              <a:rPr lang="en-US" sz="1600"/>
              <a:t>on bandwidth)</a:t>
            </a:r>
            <a:endParaRPr lang="en-US" sz="1600" dirty="0"/>
          </a:p>
          <a:p>
            <a:pPr>
              <a:tabLst>
                <a:tab pos="4662488" algn="dec"/>
              </a:tabLst>
            </a:pPr>
            <a:r>
              <a:rPr lang="en-US" sz="1600" dirty="0"/>
              <a:t>actual atoms per second: 	1.160.000</a:t>
            </a:r>
          </a:p>
          <a:p>
            <a:pPr>
              <a:tabLst>
                <a:tab pos="4662488" algn="dec"/>
              </a:tabLst>
            </a:pPr>
            <a:r>
              <a:rPr lang="mr-IN" sz="1600" dirty="0" err="1"/>
              <a:t>ratio</a:t>
            </a:r>
            <a:r>
              <a:rPr lang="mr-IN" sz="1600" dirty="0"/>
              <a:t>: </a:t>
            </a:r>
            <a:r>
              <a:rPr lang="en-US" sz="1600" dirty="0"/>
              <a:t>	</a:t>
            </a:r>
            <a:r>
              <a:rPr lang="mr-IN" sz="16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0000"/>
                </a:solidFill>
              </a:rPr>
              <a:t>,</a:t>
            </a:r>
            <a:r>
              <a:rPr lang="mr-IN" sz="1600" dirty="0">
                <a:solidFill>
                  <a:srgbClr val="C00000"/>
                </a:solidFill>
              </a:rPr>
              <a:t>04</a:t>
            </a:r>
            <a:endParaRPr lang="en-US" sz="1600" dirty="0">
              <a:solidFill>
                <a:srgbClr val="C00000"/>
              </a:solidFill>
            </a:endParaRPr>
          </a:p>
          <a:p>
            <a:pPr>
              <a:tabLst>
                <a:tab pos="4662488" algn="dec"/>
              </a:tabLst>
            </a:pPr>
            <a:endParaRPr lang="mr-IN" sz="1600" dirty="0"/>
          </a:p>
          <a:p>
            <a:pPr>
              <a:tabLst>
                <a:tab pos="4662488" algn="dec"/>
              </a:tabLst>
            </a:pPr>
            <a:r>
              <a:rPr lang="en-US" sz="1600" dirty="0" err="1"/>
              <a:t>flops_per_pair</a:t>
            </a:r>
            <a:r>
              <a:rPr lang="en-US" sz="1600" dirty="0"/>
              <a:t>   : 	27</a:t>
            </a:r>
          </a:p>
          <a:p>
            <a:pPr>
              <a:tabLst>
                <a:tab pos="4662488" algn="dec"/>
              </a:tabLst>
            </a:pPr>
            <a:r>
              <a:rPr lang="en-US" sz="1600" dirty="0" err="1"/>
              <a:t>flops_per_atom</a:t>
            </a:r>
            <a:r>
              <a:rPr lang="en-US" sz="1600" dirty="0"/>
              <a:t>   : 	</a:t>
            </a:r>
            <a:r>
              <a:rPr lang="is-IS" sz="1600" dirty="0"/>
              <a:t>2055,5</a:t>
            </a:r>
          </a:p>
          <a:p>
            <a:pPr>
              <a:tabLst>
                <a:tab pos="4662488" algn="dec"/>
              </a:tabLst>
            </a:pPr>
            <a:r>
              <a:rPr lang="en-US" sz="1600" dirty="0" err="1"/>
              <a:t>gflops_per_second</a:t>
            </a:r>
            <a:r>
              <a:rPr lang="en-US" sz="1600" dirty="0"/>
              <a:t>: 	2,39</a:t>
            </a:r>
          </a:p>
          <a:p>
            <a:pPr>
              <a:tabLst>
                <a:tab pos="4662488" algn="dec"/>
              </a:tabLst>
            </a:pPr>
            <a:r>
              <a:rPr lang="en-US" sz="1600" dirty="0"/>
              <a:t>peak performance : 	11,2</a:t>
            </a:r>
          </a:p>
          <a:p>
            <a:pPr>
              <a:tabLst>
                <a:tab pos="4662488" algn="dec"/>
              </a:tabLst>
            </a:pPr>
            <a:r>
              <a:rPr lang="mr-IN" sz="1600" dirty="0" err="1"/>
              <a:t>ratio</a:t>
            </a:r>
            <a:r>
              <a:rPr lang="mr-IN" sz="1600" dirty="0"/>
              <a:t> : </a:t>
            </a:r>
            <a:r>
              <a:rPr lang="en-US" sz="1600" dirty="0"/>
              <a:t>	</a:t>
            </a:r>
            <a:r>
              <a:rPr lang="mr-IN" sz="16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0000"/>
                </a:solidFill>
              </a:rPr>
              <a:t>,</a:t>
            </a:r>
            <a:r>
              <a:rPr lang="mr-IN" sz="1600" dirty="0">
                <a:solidFill>
                  <a:srgbClr val="C00000"/>
                </a:solidFill>
              </a:rPr>
              <a:t>21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124002" y="4028223"/>
            <a:ext cx="2128515" cy="337918"/>
          </a:xfrm>
          <a:prstGeom prst="wedgeRoundRectCallout">
            <a:avLst>
              <a:gd name="adj1" fmla="val -71036"/>
              <a:gd name="adj2" fmla="val 2063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Not memory bound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124002" y="5743117"/>
            <a:ext cx="2128515" cy="337918"/>
          </a:xfrm>
          <a:prstGeom prst="wedgeRoundRectCallout">
            <a:avLst>
              <a:gd name="adj1" fmla="val -77103"/>
              <a:gd name="adj2" fmla="val 2063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Not </a:t>
            </a: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compute bound either!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131908" y="4885670"/>
            <a:ext cx="2120609" cy="337918"/>
          </a:xfrm>
          <a:prstGeom prst="wedgeRoundRectCallout">
            <a:avLst>
              <a:gd name="adj1" fmla="val -73674"/>
              <a:gd name="adj2" fmla="val 2063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Lot of flops per atom!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8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MD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977656" y="3785191"/>
            <a:ext cx="54119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25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7"/>
          <p:cNvSpPr>
            <a:spLocks noChangeAspect="1"/>
          </p:cNvSpPr>
          <p:nvPr/>
        </p:nvSpPr>
        <p:spPr bwMode="auto">
          <a:xfrm>
            <a:off x="2501900" y="3746500"/>
            <a:ext cx="72000" cy="72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675128" y="4216400"/>
            <a:ext cx="872970" cy="520700"/>
          </a:xfrm>
          <a:prstGeom prst="wedgeRoundRectCallout">
            <a:avLst>
              <a:gd name="adj1" fmla="val 68675"/>
              <a:gd name="adj2" fmla="val 9629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MD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046228" y="2833283"/>
            <a:ext cx="872970" cy="520700"/>
          </a:xfrm>
          <a:prstGeom prst="wedgeRoundRectCallout">
            <a:avLst>
              <a:gd name="adj1" fmla="val -95718"/>
              <a:gd name="adj2" fmla="val 12068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MC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142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  <a:br>
              <a:rPr lang="en-US" dirty="0"/>
            </a:br>
            <a:r>
              <a:rPr lang="en-US" sz="2000" dirty="0"/>
              <a:t>Advisor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393110"/>
            <a:ext cx="9144000" cy="49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257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1300" dirty="0" err="1"/>
              <a:t>j</a:t>
            </a:r>
            <a:r>
              <a:rPr lang="mr-IN" sz="1300" dirty="0"/>
              <a:t>=1</a:t>
            </a:r>
          </a:p>
          <a:p>
            <a:r>
              <a:rPr lang="en-US" sz="1300" b="1" dirty="0"/>
              <a:t>do </a:t>
            </a:r>
            <a:r>
              <a:rPr lang="en-US" sz="1300" b="1" dirty="0" err="1"/>
              <a:t>ia</a:t>
            </a:r>
            <a:r>
              <a:rPr lang="en-US" sz="1300" b="1" dirty="0"/>
              <a:t>=1,n_atoms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ia_pairs</a:t>
            </a:r>
            <a:r>
              <a:rPr lang="en-US" sz="1300" dirty="0"/>
              <a:t> = </a:t>
            </a:r>
            <a:r>
              <a:rPr lang="en-US" sz="1300" dirty="0" err="1"/>
              <a:t>verlet_linear</a:t>
            </a:r>
            <a:r>
              <a:rPr lang="en-US" sz="1300" dirty="0"/>
              <a:t>(j) </a:t>
            </a:r>
            <a:r>
              <a:rPr lang="en-US" sz="1300" dirty="0">
                <a:solidFill>
                  <a:srgbClr val="00B050"/>
                </a:solidFill>
              </a:rPr>
              <a:t>! Size of the </a:t>
            </a:r>
            <a:r>
              <a:rPr lang="en-US" sz="1300" dirty="0" err="1">
                <a:solidFill>
                  <a:srgbClr val="00B050"/>
                </a:solidFill>
              </a:rPr>
              <a:t>Verlet</a:t>
            </a:r>
            <a:r>
              <a:rPr lang="en-US" sz="1300" dirty="0">
                <a:solidFill>
                  <a:srgbClr val="00B050"/>
                </a:solidFill>
              </a:rPr>
              <a:t> list of atom </a:t>
            </a:r>
            <a:r>
              <a:rPr lang="en-US" sz="1300" dirty="0" err="1">
                <a:solidFill>
                  <a:srgbClr val="00B050"/>
                </a:solidFill>
              </a:rPr>
              <a:t>ia</a:t>
            </a:r>
            <a:endParaRPr lang="en-US" sz="1300" b="1" dirty="0">
              <a:solidFill>
                <a:srgbClr val="00B050"/>
              </a:solidFill>
            </a:endParaRPr>
          </a:p>
          <a:p>
            <a:r>
              <a:rPr lang="mr-IN" sz="1300" b="1" dirty="0">
                <a:solidFill>
                  <a:srgbClr val="00B050"/>
                </a:solidFill>
              </a:rPr>
              <a:t>    !DIR$ SIMD</a:t>
            </a:r>
          </a:p>
          <a:p>
            <a:r>
              <a:rPr lang="mr-IN" sz="1300" dirty="0"/>
              <a:t>    </a:t>
            </a:r>
            <a:r>
              <a:rPr lang="mr-IN" sz="1300" b="1" dirty="0" err="1"/>
              <a:t>do</a:t>
            </a:r>
            <a:r>
              <a:rPr lang="mr-IN" sz="1300" b="1" dirty="0"/>
              <a:t> </a:t>
            </a:r>
            <a:r>
              <a:rPr lang="mr-IN" sz="1300" b="1" dirty="0" err="1"/>
              <a:t>k</a:t>
            </a:r>
            <a:r>
              <a:rPr lang="mr-IN" sz="1300" b="1" dirty="0"/>
              <a:t> = j+1,j+ia_pairs</a:t>
            </a:r>
          </a:p>
          <a:p>
            <a:r>
              <a:rPr lang="en-US" sz="1300" dirty="0"/>
              <a:t>        ja = </a:t>
            </a:r>
            <a:r>
              <a:rPr lang="en-US" sz="1300" dirty="0" err="1"/>
              <a:t>verlet_linear</a:t>
            </a:r>
            <a:r>
              <a:rPr lang="en-US" sz="1300" dirty="0"/>
              <a:t>(k)+1 </a:t>
            </a:r>
            <a:r>
              <a:rPr lang="en-US" sz="1300" dirty="0">
                <a:solidFill>
                  <a:srgbClr val="00B050"/>
                </a:solidFill>
              </a:rPr>
              <a:t>! +1 since Fortran starts counting from 1 !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dx</a:t>
            </a:r>
            <a:r>
              <a:rPr lang="mr-IN" sz="1300" dirty="0"/>
              <a:t> = 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)-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dy</a:t>
            </a:r>
            <a:r>
              <a:rPr lang="mr-IN" sz="1300" dirty="0"/>
              <a:t> = 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)-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dz</a:t>
            </a:r>
            <a:r>
              <a:rPr lang="mr-IN" sz="1300" dirty="0"/>
              <a:t> = 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)-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aij</a:t>
            </a:r>
            <a:r>
              <a:rPr lang="mr-IN" sz="1300" dirty="0"/>
              <a:t> = lj_force_factor2( </a:t>
            </a:r>
            <a:r>
              <a:rPr lang="mr-IN" sz="1300" dirty="0" err="1"/>
              <a:t>dx</a:t>
            </a:r>
            <a:r>
              <a:rPr lang="mr-IN" sz="1300" dirty="0"/>
              <a:t>**2 + </a:t>
            </a:r>
            <a:r>
              <a:rPr lang="mr-IN" sz="1300" dirty="0" err="1"/>
              <a:t>dy</a:t>
            </a:r>
            <a:r>
              <a:rPr lang="mr-IN" sz="1300" dirty="0"/>
              <a:t>**2 + </a:t>
            </a:r>
            <a:r>
              <a:rPr lang="mr-IN" sz="1300" dirty="0" err="1"/>
              <a:t>dz</a:t>
            </a:r>
            <a:r>
              <a:rPr lang="mr-IN" sz="1300" dirty="0"/>
              <a:t>**2 )</a:t>
            </a:r>
          </a:p>
          <a:p>
            <a:r>
              <a:rPr lang="en-US" sz="1300" dirty="0"/>
              <a:t>      ! update particle </a:t>
            </a:r>
            <a:r>
              <a:rPr lang="en-US" sz="1300" dirty="0" err="1"/>
              <a:t>ia</a:t>
            </a:r>
            <a:r>
              <a:rPr lang="en-US" sz="1300" dirty="0"/>
              <a:t>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dirty="0"/>
              <a:t>      ! update particle ja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b="1" dirty="0"/>
              <a:t>    </a:t>
            </a:r>
            <a:r>
              <a:rPr lang="mr-IN" sz="1300" b="1" dirty="0" err="1"/>
              <a:t>enddo</a:t>
            </a:r>
            <a:endParaRPr lang="mr-IN" sz="1300" b="1" dirty="0"/>
          </a:p>
          <a:p>
            <a:r>
              <a:rPr lang="mr-IN" sz="1300" dirty="0"/>
              <a:t>    </a:t>
            </a:r>
            <a:r>
              <a:rPr lang="mr-IN" sz="1300" dirty="0" err="1"/>
              <a:t>j</a:t>
            </a:r>
            <a:r>
              <a:rPr lang="mr-IN" sz="1300" dirty="0"/>
              <a:t> = </a:t>
            </a:r>
            <a:r>
              <a:rPr lang="mr-IN" sz="1300" dirty="0" err="1"/>
              <a:t>j</a:t>
            </a:r>
            <a:r>
              <a:rPr lang="mr-IN" sz="1300" dirty="0"/>
              <a:t> + 1 + </a:t>
            </a:r>
            <a:r>
              <a:rPr lang="mr-IN" sz="1300" dirty="0" err="1"/>
              <a:t>ia_pairs</a:t>
            </a:r>
            <a:endParaRPr lang="mr-IN" sz="1300" dirty="0"/>
          </a:p>
          <a:p>
            <a:r>
              <a:rPr lang="en-US" sz="1300" b="1" dirty="0" err="1"/>
              <a:t>enddo</a:t>
            </a:r>
            <a:endParaRPr lang="en-US" sz="13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6" name="Right Brace 5"/>
          <p:cNvSpPr/>
          <p:nvPr/>
        </p:nvSpPr>
        <p:spPr bwMode="auto">
          <a:xfrm>
            <a:off x="3674464" y="4980640"/>
            <a:ext cx="256893" cy="672107"/>
          </a:xfrm>
          <a:prstGeom prst="rightBrace">
            <a:avLst/>
          </a:prstGeom>
          <a:noFill/>
          <a:ln w="2857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165177" y="3202639"/>
            <a:ext cx="4610100" cy="3073401"/>
          </a:xfrm>
          <a:prstGeom prst="wedgeRoundRectCallout">
            <a:avLst>
              <a:gd name="adj1" fmla="val -54632"/>
              <a:gd name="adj2" fmla="val 18740"/>
              <a:gd name="adj3" fmla="val 16667"/>
            </a:avLst>
          </a:prstGeom>
          <a:solidFill>
            <a:schemeClr val="bg1">
              <a:alpha val="80000"/>
            </a:schemeClr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177800" indent="-177800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SIMD vectorization means that you update 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ax(</a:t>
            </a:r>
            <a:r>
              <a:rPr lang="en-US" sz="1800" dirty="0" err="1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aj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1800" dirty="0">
                <a:solidFill>
                  <a:srgbClr val="C00000"/>
                </a:solidFill>
              </a:rPr>
              <a:t> for 4 successive 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800" dirty="0">
                <a:solidFill>
                  <a:srgbClr val="C00000"/>
                </a:solidFill>
              </a:rPr>
              <a:t> values (also 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ay(</a:t>
            </a:r>
            <a:r>
              <a:rPr lang="en-US" sz="1800" dirty="0" err="1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aj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sz="1800" dirty="0">
                <a:solidFill>
                  <a:srgbClr val="C00000"/>
                </a:solidFill>
                <a:ea typeface="Arial" charset="0"/>
                <a:cs typeface="Arial" charset="0"/>
              </a:rPr>
              <a:t> and </a:t>
            </a:r>
            <a:r>
              <a:rPr lang="en-US" sz="1800" dirty="0" err="1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az</a:t>
            </a:r>
            <a:r>
              <a:rPr lang="en-US" sz="18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(ja)</a:t>
            </a:r>
            <a:r>
              <a:rPr lang="en-US" sz="1800" dirty="0">
                <a:solidFill>
                  <a:srgbClr val="C00000"/>
                </a:solidFill>
                <a:ea typeface="Arial" charset="0"/>
                <a:cs typeface="Arial" charset="0"/>
              </a:rPr>
              <a:t>)</a:t>
            </a:r>
          </a:p>
          <a:p>
            <a:pPr marL="177800" marR="0" indent="-17780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The c</a:t>
            </a: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ompiler cannot know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</a:rPr>
              <a:t> that the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ja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</a:rPr>
              <a:t> are different</a:t>
            </a:r>
          </a:p>
          <a:p>
            <a:pPr marL="177800" marR="0" indent="-17780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Assumed dependency</a:t>
            </a:r>
            <a:endParaRPr kumimoji="0" lang="en-US" sz="1800" i="0" u="none" strike="noStrike" cap="none" normalizeH="0" dirty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177800" marR="0" indent="-17780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charset="0"/>
              <a:buChar char="•"/>
            </a:pPr>
            <a:r>
              <a:rPr lang="en-US" sz="1800" baseline="0" dirty="0">
                <a:solidFill>
                  <a:srgbClr val="C00000"/>
                </a:solidFill>
              </a:rPr>
              <a:t>We know that the </a:t>
            </a:r>
            <a:r>
              <a:rPr lang="en-US" sz="1800" baseline="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800" baseline="0" dirty="0">
                <a:solidFill>
                  <a:srgbClr val="C00000"/>
                </a:solidFill>
              </a:rPr>
              <a:t> are</a:t>
            </a:r>
            <a:r>
              <a:rPr lang="en-US" sz="1800" dirty="0">
                <a:solidFill>
                  <a:srgbClr val="C00000"/>
                </a:solidFill>
              </a:rPr>
              <a:t> different by construction of the </a:t>
            </a:r>
            <a:r>
              <a:rPr lang="en-US" sz="1800" dirty="0" err="1">
                <a:solidFill>
                  <a:srgbClr val="C00000"/>
                </a:solidFill>
              </a:rPr>
              <a:t>Verlet</a:t>
            </a:r>
            <a:r>
              <a:rPr lang="en-US" sz="1800" dirty="0">
                <a:solidFill>
                  <a:srgbClr val="C00000"/>
                </a:solidFill>
              </a:rPr>
              <a:t> list</a:t>
            </a:r>
          </a:p>
          <a:p>
            <a:pPr marL="177800" indent="-177800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We must tell the compiler to ignore assumed dependencies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111500" y="1955800"/>
            <a:ext cx="5665335" cy="434692"/>
          </a:xfrm>
          <a:prstGeom prst="wedgeRoundRectCallout">
            <a:avLst>
              <a:gd name="adj1" fmla="val -70759"/>
              <a:gd name="adj2" fmla="val -2277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18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</a:rPr>
              <a:t>I</a:t>
            </a:r>
            <a:r>
              <a:rPr kumimoji="0" lang="en-US" sz="1800" i="0" u="none" strike="noStrike" cap="none" normalizeH="0">
                <a:ln>
                  <a:noFill/>
                </a:ln>
                <a:solidFill>
                  <a:srgbClr val="C00000"/>
                </a:solidFill>
                <a:effectLst/>
              </a:rPr>
              <a:t>gnore 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</a:rPr>
              <a:t>assumed dependencies</a:t>
            </a:r>
            <a:r>
              <a:rPr lang="en-US" sz="1800" dirty="0">
                <a:solidFill>
                  <a:srgbClr val="C00000"/>
                </a:solidFill>
              </a:rPr>
              <a:t> and </a:t>
            </a:r>
            <a:r>
              <a:rPr lang="en-US" sz="1800" dirty="0" err="1">
                <a:solidFill>
                  <a:srgbClr val="C00000"/>
                </a:solidFill>
              </a:rPr>
              <a:t>vectorize</a:t>
            </a:r>
            <a:r>
              <a:rPr lang="en-US" sz="1800" dirty="0">
                <a:solidFill>
                  <a:srgbClr val="C00000"/>
                </a:solidFill>
              </a:rPr>
              <a:t> the loop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25500" y="1943100"/>
            <a:ext cx="1016000" cy="241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6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allAtOnce" animBg="1"/>
      <p:bldP spid="8" grpId="0" animBg="1"/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“inserts present” = hint for gather/scatter</a:t>
            </a:r>
          </a:p>
          <a:p>
            <a:endParaRPr lang="en-US" dirty="0"/>
          </a:p>
          <a:p>
            <a:r>
              <a:rPr lang="en-US" dirty="0"/>
              <a:t>Filling a vector register element per element </a:t>
            </a:r>
            <a:br>
              <a:rPr lang="en-US" dirty="0"/>
            </a:br>
            <a:r>
              <a:rPr lang="en-US" dirty="0"/>
              <a:t>(in the case of non-contiguous elements)</a:t>
            </a:r>
          </a:p>
          <a:p>
            <a:endParaRPr lang="en-US" dirty="0"/>
          </a:p>
          <a:p>
            <a:r>
              <a:rPr lang="en-US" dirty="0"/>
              <a:t>AVX (highest SIMD extension available on Hopper) has no built-in support for gather/scatter</a:t>
            </a:r>
          </a:p>
          <a:p>
            <a:endParaRPr lang="en-US" dirty="0"/>
          </a:p>
          <a:p>
            <a:r>
              <a:rPr lang="en-US" dirty="0"/>
              <a:t>AVX2 has special instructions for gather/scatter</a:t>
            </a:r>
          </a:p>
          <a:p>
            <a:pPr lvl="1"/>
            <a:r>
              <a:rPr lang="en-US" dirty="0"/>
              <a:t>Available on </a:t>
            </a:r>
            <a:r>
              <a:rPr lang="en-US" dirty="0" err="1"/>
              <a:t>BrENIAC</a:t>
            </a:r>
            <a:endParaRPr lang="en-US" dirty="0"/>
          </a:p>
          <a:p>
            <a:pPr lvl="1"/>
            <a:r>
              <a:rPr lang="en-US" dirty="0"/>
              <a:t>Available on successor of Turing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01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1300" dirty="0" err="1"/>
              <a:t>j</a:t>
            </a:r>
            <a:r>
              <a:rPr lang="mr-IN" sz="1300" dirty="0"/>
              <a:t>=1</a:t>
            </a:r>
          </a:p>
          <a:p>
            <a:r>
              <a:rPr lang="en-US" sz="1300" b="1" dirty="0"/>
              <a:t>do </a:t>
            </a:r>
            <a:r>
              <a:rPr lang="en-US" sz="1300" b="1" dirty="0" err="1"/>
              <a:t>ia</a:t>
            </a:r>
            <a:r>
              <a:rPr lang="en-US" sz="1300" b="1" dirty="0"/>
              <a:t>=1,n_atoms</a:t>
            </a:r>
          </a:p>
          <a:p>
            <a:r>
              <a:rPr lang="en-US" sz="1300" dirty="0"/>
              <a:t>    </a:t>
            </a:r>
            <a:r>
              <a:rPr lang="en-US" sz="1300" dirty="0" err="1"/>
              <a:t>ia_pairs</a:t>
            </a:r>
            <a:r>
              <a:rPr lang="en-US" sz="1300" dirty="0"/>
              <a:t> = </a:t>
            </a:r>
            <a:r>
              <a:rPr lang="en-US" sz="1300" dirty="0" err="1"/>
              <a:t>verlet_linear</a:t>
            </a:r>
            <a:r>
              <a:rPr lang="en-US" sz="1300" dirty="0"/>
              <a:t>(j) </a:t>
            </a:r>
            <a:r>
              <a:rPr lang="en-US" sz="1300" dirty="0">
                <a:solidFill>
                  <a:srgbClr val="00B050"/>
                </a:solidFill>
              </a:rPr>
              <a:t>! Size of the </a:t>
            </a:r>
            <a:r>
              <a:rPr lang="en-US" sz="1300" dirty="0" err="1">
                <a:solidFill>
                  <a:srgbClr val="00B050"/>
                </a:solidFill>
              </a:rPr>
              <a:t>Verlet</a:t>
            </a:r>
            <a:r>
              <a:rPr lang="en-US" sz="1300" dirty="0">
                <a:solidFill>
                  <a:srgbClr val="00B050"/>
                </a:solidFill>
              </a:rPr>
              <a:t> list of atom </a:t>
            </a:r>
            <a:r>
              <a:rPr lang="en-US" sz="1300" dirty="0" err="1">
                <a:solidFill>
                  <a:srgbClr val="00B050"/>
                </a:solidFill>
              </a:rPr>
              <a:t>ia</a:t>
            </a:r>
            <a:endParaRPr lang="en-US" sz="1300" b="1" dirty="0">
              <a:solidFill>
                <a:srgbClr val="00B050"/>
              </a:solidFill>
            </a:endParaRPr>
          </a:p>
          <a:p>
            <a:r>
              <a:rPr lang="mr-IN" sz="1300" b="1" dirty="0">
                <a:solidFill>
                  <a:srgbClr val="00B050"/>
                </a:solidFill>
              </a:rPr>
              <a:t>    !DIR$ SIMD</a:t>
            </a:r>
          </a:p>
          <a:p>
            <a:r>
              <a:rPr lang="mr-IN" sz="1300" dirty="0"/>
              <a:t>    </a:t>
            </a:r>
            <a:r>
              <a:rPr lang="mr-IN" sz="1300" b="1" dirty="0" err="1"/>
              <a:t>do</a:t>
            </a:r>
            <a:r>
              <a:rPr lang="mr-IN" sz="1300" b="1" dirty="0"/>
              <a:t> </a:t>
            </a:r>
            <a:r>
              <a:rPr lang="mr-IN" sz="1300" b="1" dirty="0" err="1"/>
              <a:t>k</a:t>
            </a:r>
            <a:r>
              <a:rPr lang="mr-IN" sz="1300" b="1" dirty="0"/>
              <a:t> = j+1,j+ia_pairs</a:t>
            </a:r>
          </a:p>
          <a:p>
            <a:r>
              <a:rPr lang="en-US" sz="1300" dirty="0"/>
              <a:t>        ja = </a:t>
            </a:r>
            <a:r>
              <a:rPr lang="en-US" sz="1300" dirty="0" err="1"/>
              <a:t>verlet_linear</a:t>
            </a:r>
            <a:r>
              <a:rPr lang="en-US" sz="1300" dirty="0"/>
              <a:t>(k)+1 </a:t>
            </a:r>
            <a:r>
              <a:rPr lang="en-US" sz="1300" dirty="0">
                <a:solidFill>
                  <a:srgbClr val="00B050"/>
                </a:solidFill>
              </a:rPr>
              <a:t>! +1 since Fortran starts counting from 1 !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dx</a:t>
            </a:r>
            <a:r>
              <a:rPr lang="mr-IN" sz="1300" dirty="0"/>
              <a:t> = 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</a:t>
            </a:r>
            <a:r>
              <a:rPr lang="en-US" sz="1300" dirty="0"/>
              <a:t> </a:t>
            </a:r>
            <a:r>
              <a:rPr lang="mr-IN" sz="1300" dirty="0"/>
              <a:t>-</a:t>
            </a:r>
            <a:r>
              <a:rPr lang="en-US" sz="1300" dirty="0"/>
              <a:t> </a:t>
            </a:r>
            <a:r>
              <a:rPr lang="mr-IN" sz="1300" dirty="0" err="1"/>
              <a:t>rx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dy</a:t>
            </a:r>
            <a:r>
              <a:rPr lang="mr-IN" sz="1300" dirty="0"/>
              <a:t> = 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</a:t>
            </a:r>
            <a:r>
              <a:rPr lang="en-US" sz="1300" dirty="0"/>
              <a:t> </a:t>
            </a:r>
            <a:r>
              <a:rPr lang="mr-IN" sz="1300" dirty="0"/>
              <a:t>-</a:t>
            </a:r>
            <a:r>
              <a:rPr lang="en-US" sz="1300" dirty="0"/>
              <a:t> </a:t>
            </a:r>
            <a:r>
              <a:rPr lang="mr-IN" sz="1300" dirty="0" err="1"/>
              <a:t>ry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dz</a:t>
            </a:r>
            <a:r>
              <a:rPr lang="mr-IN" sz="1300" dirty="0"/>
              <a:t> = 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</a:t>
            </a:r>
            <a:r>
              <a:rPr lang="en-US" sz="1300" dirty="0"/>
              <a:t> </a:t>
            </a:r>
            <a:r>
              <a:rPr lang="mr-IN" sz="1300" dirty="0"/>
              <a:t>-</a:t>
            </a:r>
            <a:r>
              <a:rPr lang="en-US" sz="1300" dirty="0"/>
              <a:t> </a:t>
            </a:r>
            <a:r>
              <a:rPr lang="mr-IN" sz="1300" dirty="0" err="1"/>
              <a:t>rz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aij</a:t>
            </a:r>
            <a:r>
              <a:rPr lang="mr-IN" sz="1300" dirty="0"/>
              <a:t> = lj_force_factor2( </a:t>
            </a:r>
            <a:r>
              <a:rPr lang="mr-IN" sz="1300" dirty="0" err="1"/>
              <a:t>dx</a:t>
            </a:r>
            <a:r>
              <a:rPr lang="mr-IN" sz="1300" dirty="0"/>
              <a:t>**2 + </a:t>
            </a:r>
            <a:r>
              <a:rPr lang="mr-IN" sz="1300" dirty="0" err="1"/>
              <a:t>dy</a:t>
            </a:r>
            <a:r>
              <a:rPr lang="mr-IN" sz="1300" dirty="0"/>
              <a:t>**2 + </a:t>
            </a:r>
            <a:r>
              <a:rPr lang="mr-IN" sz="1300" dirty="0" err="1"/>
              <a:t>dz</a:t>
            </a:r>
            <a:r>
              <a:rPr lang="mr-IN" sz="1300" dirty="0"/>
              <a:t>**2 )</a:t>
            </a:r>
          </a:p>
          <a:p>
            <a:r>
              <a:rPr lang="en-US" sz="1300" dirty="0"/>
              <a:t>      ! update particle </a:t>
            </a:r>
            <a:r>
              <a:rPr lang="en-US" sz="1300" dirty="0" err="1"/>
              <a:t>ia</a:t>
            </a:r>
            <a:r>
              <a:rPr lang="en-US" sz="1300" dirty="0"/>
              <a:t>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ia</a:t>
            </a:r>
            <a:r>
              <a:rPr lang="mr-IN" sz="1300" dirty="0"/>
              <a:t>) +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dirty="0"/>
              <a:t>      ! update particle ja acceleration</a:t>
            </a:r>
          </a:p>
          <a:p>
            <a:r>
              <a:rPr lang="mr-IN" sz="1300" dirty="0"/>
              <a:t>       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ax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dx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ay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dy</a:t>
            </a:r>
            <a:endParaRPr lang="mr-IN" sz="1300" dirty="0"/>
          </a:p>
          <a:p>
            <a:r>
              <a:rPr lang="mr-IN" sz="1300" dirty="0"/>
              <a:t>       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= </a:t>
            </a:r>
            <a:r>
              <a:rPr lang="mr-IN" sz="1300" dirty="0" err="1"/>
              <a:t>az</a:t>
            </a:r>
            <a:r>
              <a:rPr lang="mr-IN" sz="1300" dirty="0"/>
              <a:t>(</a:t>
            </a:r>
            <a:r>
              <a:rPr lang="mr-IN" sz="1300" dirty="0" err="1"/>
              <a:t>ja</a:t>
            </a:r>
            <a:r>
              <a:rPr lang="mr-IN" sz="1300" dirty="0"/>
              <a:t>) - </a:t>
            </a:r>
            <a:r>
              <a:rPr lang="mr-IN" sz="1300" dirty="0" err="1"/>
              <a:t>aij</a:t>
            </a:r>
            <a:r>
              <a:rPr lang="mr-IN" sz="1300" dirty="0"/>
              <a:t>*</a:t>
            </a:r>
            <a:r>
              <a:rPr lang="mr-IN" sz="1300" dirty="0" err="1"/>
              <a:t>dz</a:t>
            </a:r>
            <a:endParaRPr lang="mr-IN" sz="1300" dirty="0"/>
          </a:p>
          <a:p>
            <a:r>
              <a:rPr lang="en-US" sz="1300" b="1" dirty="0"/>
              <a:t>    </a:t>
            </a:r>
            <a:r>
              <a:rPr lang="mr-IN" sz="1300" b="1" dirty="0" err="1"/>
              <a:t>enddo</a:t>
            </a:r>
            <a:endParaRPr lang="mr-IN" sz="1300" b="1" dirty="0"/>
          </a:p>
          <a:p>
            <a:r>
              <a:rPr lang="mr-IN" sz="1300" dirty="0"/>
              <a:t>    </a:t>
            </a:r>
            <a:r>
              <a:rPr lang="mr-IN" sz="1300" dirty="0" err="1"/>
              <a:t>j</a:t>
            </a:r>
            <a:r>
              <a:rPr lang="mr-IN" sz="1300" dirty="0"/>
              <a:t> = </a:t>
            </a:r>
            <a:r>
              <a:rPr lang="mr-IN" sz="1300" dirty="0" err="1"/>
              <a:t>j</a:t>
            </a:r>
            <a:r>
              <a:rPr lang="mr-IN" sz="1300" dirty="0"/>
              <a:t> + 1 + </a:t>
            </a:r>
            <a:r>
              <a:rPr lang="mr-IN" sz="1300" dirty="0" err="1"/>
              <a:t>ia_pairs</a:t>
            </a:r>
            <a:endParaRPr lang="mr-IN" sz="1300" dirty="0"/>
          </a:p>
          <a:p>
            <a:r>
              <a:rPr lang="en-US" sz="1300" b="1" dirty="0" err="1"/>
              <a:t>enddo</a:t>
            </a:r>
            <a:endParaRPr lang="en-US" sz="1300" b="1" dirty="0"/>
          </a:p>
          <a:p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321556" y="2689352"/>
            <a:ext cx="2193544" cy="756000"/>
          </a:xfrm>
          <a:prstGeom prst="wedgeRoundRectCallout">
            <a:avLst>
              <a:gd name="adj1" fmla="val -136754"/>
              <a:gd name="adj2" fmla="val 1894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Gather operation moving</a:t>
            </a:r>
            <a:b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</a:b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rx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(ja)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ry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(ja)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rz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)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C00000"/>
                </a:solidFill>
              </a:rPr>
              <a:t>for 4 successive </a:t>
            </a:r>
            <a:r>
              <a:rPr lang="en-US" sz="1200" b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200" b="1" dirty="0">
                <a:solidFill>
                  <a:srgbClr val="C00000"/>
                </a:solidFill>
              </a:rPr>
              <a:t> values i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nto the vector registers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321556" y="4911852"/>
            <a:ext cx="2193544" cy="756000"/>
          </a:xfrm>
          <a:prstGeom prst="wedgeRoundRectCallout">
            <a:avLst>
              <a:gd name="adj1" fmla="val -120307"/>
              <a:gd name="adj2" fmla="val 1925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Scatter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operation moving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x(ja)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ay(ja)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ea typeface="Arial" charset="0"/>
                <a:cs typeface="Arial" charset="0"/>
              </a:rPr>
              <a:t>, </a:t>
            </a:r>
            <a:r>
              <a:rPr kumimoji="0" lang="en-US" sz="1200" b="1" i="0" u="none" strike="noStrike" cap="none" normalizeH="0" dirty="0" err="1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az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Menlo" charset="0"/>
                <a:ea typeface="Menlo" charset="0"/>
                <a:cs typeface="Menlo" charset="0"/>
              </a:rPr>
              <a:t>(ja)</a:t>
            </a:r>
            <a:r>
              <a:rPr lang="en-US" sz="1200" b="1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for 4 successive </a:t>
            </a:r>
            <a:r>
              <a:rPr lang="en-US" sz="1200" b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ja</a:t>
            </a:r>
            <a:r>
              <a:rPr lang="en-US" sz="1200" b="1" dirty="0">
                <a:solidFill>
                  <a:srgbClr val="C00000"/>
                </a:solidFill>
              </a:rPr>
              <a:t> values </a:t>
            </a:r>
            <a:endParaRPr kumimoji="0" lang="en-US" sz="1200" b="1" i="0" u="none" strike="noStrike" cap="none" normalizeH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algn="ctr"/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out of the vector registers. 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76400" y="2689352"/>
            <a:ext cx="684000" cy="756000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056500" y="4911852"/>
            <a:ext cx="684000" cy="756000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0047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3"/>
            <a:ext cx="8386782" cy="1260000"/>
          </a:xfrm>
        </p:spPr>
        <p:txBody>
          <a:bodyPr/>
          <a:lstStyle/>
          <a:p>
            <a:r>
              <a:rPr lang="en-US" dirty="0"/>
              <a:t>C = A+B</a:t>
            </a:r>
          </a:p>
          <a:p>
            <a:r>
              <a:rPr lang="en-US" dirty="0"/>
              <a:t>No gather/scatter, 4 successive items moved as a block into/out of vector registers 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5255"/>
              </p:ext>
            </p:extLst>
          </p:nvPr>
        </p:nvGraphicFramePr>
        <p:xfrm>
          <a:off x="800604" y="277118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826429"/>
              </p:ext>
            </p:extLst>
          </p:nvPr>
        </p:nvGraphicFramePr>
        <p:xfrm>
          <a:off x="800612" y="329583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50614"/>
              </p:ext>
            </p:extLst>
          </p:nvPr>
        </p:nvGraphicFramePr>
        <p:xfrm>
          <a:off x="800612" y="5935667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129610"/>
              </p:ext>
            </p:extLst>
          </p:nvPr>
        </p:nvGraphicFramePr>
        <p:xfrm>
          <a:off x="800612" y="3980278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08870"/>
              </p:ext>
            </p:extLst>
          </p:nvPr>
        </p:nvGraphicFramePr>
        <p:xfrm>
          <a:off x="800612" y="4517363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901809"/>
              </p:ext>
            </p:extLst>
          </p:nvPr>
        </p:nvGraphicFramePr>
        <p:xfrm>
          <a:off x="800612" y="5255630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518376" y="4732398"/>
            <a:ext cx="914400" cy="4370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C00000"/>
                </a:solidFill>
              </a:rPr>
              <a:t>vadd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6" name="Elbow Connector 15"/>
          <p:cNvCxnSpPr>
            <a:stCxn id="6" idx="1"/>
            <a:endCxn id="9" idx="1"/>
          </p:cNvCxnSpPr>
          <p:nvPr/>
        </p:nvCxnSpPr>
        <p:spPr bwMode="auto">
          <a:xfrm rot="10800000" flipH="1" flipV="1">
            <a:off x="800604" y="2956604"/>
            <a:ext cx="8" cy="1209093"/>
          </a:xfrm>
          <a:prstGeom prst="bentConnector3">
            <a:avLst>
              <a:gd name="adj1" fmla="val -2147483647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0"/>
          <p:cNvCxnSpPr>
            <a:stCxn id="7" idx="1"/>
            <a:endCxn id="10" idx="1"/>
          </p:cNvCxnSpPr>
          <p:nvPr/>
        </p:nvCxnSpPr>
        <p:spPr bwMode="auto">
          <a:xfrm rot="10800000" flipV="1">
            <a:off x="800612" y="3481255"/>
            <a:ext cx="12700" cy="1221528"/>
          </a:xfrm>
          <a:prstGeom prst="bentConnector3">
            <a:avLst>
              <a:gd name="adj1" fmla="val 31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6200000" flipH="1">
            <a:off x="51357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11" idx="1"/>
            <a:endCxn id="8" idx="1"/>
          </p:cNvCxnSpPr>
          <p:nvPr/>
        </p:nvCxnSpPr>
        <p:spPr bwMode="auto">
          <a:xfrm rot="10800000" flipV="1">
            <a:off x="800612" y="5441049"/>
            <a:ext cx="12700" cy="680037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 rot="16200000" flipH="1">
            <a:off x="124065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16200000" flipH="1">
            <a:off x="87711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16200000" flipH="1">
            <a:off x="1604190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41" name="Group 40"/>
          <p:cNvGrpSpPr/>
          <p:nvPr/>
        </p:nvGrpSpPr>
        <p:grpSpPr>
          <a:xfrm>
            <a:off x="3564843" y="4098060"/>
            <a:ext cx="3007394" cy="1455830"/>
            <a:chOff x="4270248" y="1981960"/>
            <a:chExt cx="3007394" cy="1455830"/>
          </a:xfrm>
        </p:grpSpPr>
        <p:sp>
          <p:nvSpPr>
            <p:cNvPr id="42" name="Right Brace 41"/>
            <p:cNvSpPr/>
            <p:nvPr/>
          </p:nvSpPr>
          <p:spPr bwMode="auto">
            <a:xfrm>
              <a:off x="4270248" y="1981960"/>
              <a:ext cx="267398" cy="1455830"/>
            </a:xfrm>
            <a:prstGeom prst="rightBrace">
              <a:avLst/>
            </a:prstGeom>
            <a:noFill/>
            <a:ln w="2857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43" name="Rounded Rectangular Callout 42"/>
            <p:cNvSpPr/>
            <p:nvPr/>
          </p:nvSpPr>
          <p:spPr bwMode="auto">
            <a:xfrm>
              <a:off x="4901184" y="2359152"/>
              <a:ext cx="2376458" cy="576072"/>
            </a:xfrm>
            <a:prstGeom prst="wedgeRoundRectCallout">
              <a:avLst>
                <a:gd name="adj1" fmla="val -60636"/>
                <a:gd name="adj2" fmla="val 9209"/>
                <a:gd name="adj3" fmla="val 16667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Vector</a:t>
              </a:r>
              <a:r>
                <a:rPr kumimoji="0" lang="en-US" i="0" u="none" strike="noStrike" cap="none" normalizeH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 registers</a:t>
              </a:r>
              <a:endParaRPr kumimoji="0" lang="en-US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44" name="Rounded Rectangular Callout 43"/>
          <p:cNvSpPr/>
          <p:nvPr/>
        </p:nvSpPr>
        <p:spPr bwMode="auto">
          <a:xfrm>
            <a:off x="7386630" y="4449441"/>
            <a:ext cx="1400194" cy="576072"/>
          </a:xfrm>
          <a:prstGeom prst="wedgeRoundRectCallout">
            <a:avLst>
              <a:gd name="adj1" fmla="val -24388"/>
              <a:gd name="adj2" fmla="val -16881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memory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5" name="Rounded Rectangular Callout 44"/>
          <p:cNvSpPr/>
          <p:nvPr/>
        </p:nvSpPr>
        <p:spPr bwMode="auto">
          <a:xfrm>
            <a:off x="7386630" y="4447428"/>
            <a:ext cx="1400194" cy="576072"/>
          </a:xfrm>
          <a:prstGeom prst="wedgeRoundRectCallout">
            <a:avLst>
              <a:gd name="adj1" fmla="val -22801"/>
              <a:gd name="adj2" fmla="val 17097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02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4"/>
            <a:ext cx="4068000" cy="524650"/>
          </a:xfrm>
        </p:spPr>
        <p:txBody>
          <a:bodyPr/>
          <a:lstStyle/>
          <a:p>
            <a:r>
              <a:rPr lang="en-US" dirty="0"/>
              <a:t>C = A+B</a:t>
            </a:r>
          </a:p>
          <a:p>
            <a:r>
              <a:rPr lang="en-US" dirty="0"/>
              <a:t>No gather/scatter 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073691"/>
              </p:ext>
            </p:extLst>
          </p:nvPr>
        </p:nvGraphicFramePr>
        <p:xfrm>
          <a:off x="800604" y="277118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84753"/>
              </p:ext>
            </p:extLst>
          </p:nvPr>
        </p:nvGraphicFramePr>
        <p:xfrm>
          <a:off x="800612" y="3295835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51884"/>
              </p:ext>
            </p:extLst>
          </p:nvPr>
        </p:nvGraphicFramePr>
        <p:xfrm>
          <a:off x="800612" y="5935667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8769"/>
              </p:ext>
            </p:extLst>
          </p:nvPr>
        </p:nvGraphicFramePr>
        <p:xfrm>
          <a:off x="800612" y="3980278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84375"/>
              </p:ext>
            </p:extLst>
          </p:nvPr>
        </p:nvGraphicFramePr>
        <p:xfrm>
          <a:off x="800612" y="4517363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606316"/>
              </p:ext>
            </p:extLst>
          </p:nvPr>
        </p:nvGraphicFramePr>
        <p:xfrm>
          <a:off x="800612" y="5255630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518376" y="4732398"/>
            <a:ext cx="914400" cy="4370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C00000"/>
                </a:solidFill>
              </a:rPr>
              <a:t>vadd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6" name="Elbow Connector 15"/>
          <p:cNvCxnSpPr>
            <a:endCxn id="9" idx="1"/>
          </p:cNvCxnSpPr>
          <p:nvPr/>
        </p:nvCxnSpPr>
        <p:spPr bwMode="auto">
          <a:xfrm rot="10800000" flipV="1">
            <a:off x="800612" y="2932332"/>
            <a:ext cx="1466972" cy="1233365"/>
          </a:xfrm>
          <a:prstGeom prst="bentConnector3">
            <a:avLst>
              <a:gd name="adj1" fmla="val 115583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0"/>
          <p:cNvCxnSpPr>
            <a:endCxn id="10" idx="1"/>
          </p:cNvCxnSpPr>
          <p:nvPr/>
        </p:nvCxnSpPr>
        <p:spPr bwMode="auto">
          <a:xfrm rot="10800000" flipV="1">
            <a:off x="800612" y="3489545"/>
            <a:ext cx="1466972" cy="1213237"/>
          </a:xfrm>
          <a:prstGeom prst="bentConnector3">
            <a:avLst>
              <a:gd name="adj1" fmla="val 115583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6200000" flipH="1">
            <a:off x="51357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11" idx="1"/>
          </p:cNvCxnSpPr>
          <p:nvPr/>
        </p:nvCxnSpPr>
        <p:spPr bwMode="auto">
          <a:xfrm rot="10800000" flipH="1" flipV="1">
            <a:off x="800612" y="5441050"/>
            <a:ext cx="1466972" cy="677396"/>
          </a:xfrm>
          <a:prstGeom prst="bentConnector3">
            <a:avLst>
              <a:gd name="adj1" fmla="val -15583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 rot="16200000" flipH="1">
            <a:off x="124065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16200000" flipH="1">
            <a:off x="877111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16200000" flipH="1">
            <a:off x="1604190" y="4768577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Rounded Rectangular Callout 23"/>
          <p:cNvSpPr/>
          <p:nvPr/>
        </p:nvSpPr>
        <p:spPr bwMode="auto">
          <a:xfrm>
            <a:off x="7386630" y="4449441"/>
            <a:ext cx="1400194" cy="576072"/>
          </a:xfrm>
          <a:prstGeom prst="wedgeRoundRectCallout">
            <a:avLst>
              <a:gd name="adj1" fmla="val -24388"/>
              <a:gd name="adj2" fmla="val -16881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memory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7386630" y="4447428"/>
            <a:ext cx="1400194" cy="576072"/>
          </a:xfrm>
          <a:prstGeom prst="wedgeRoundRectCallout">
            <a:avLst>
              <a:gd name="adj1" fmla="val -22801"/>
              <a:gd name="adj2" fmla="val 17097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64843" y="4098060"/>
            <a:ext cx="3007394" cy="1455830"/>
            <a:chOff x="4270248" y="1981960"/>
            <a:chExt cx="3007394" cy="1455830"/>
          </a:xfrm>
        </p:grpSpPr>
        <p:sp>
          <p:nvSpPr>
            <p:cNvPr id="27" name="Right Brace 26"/>
            <p:cNvSpPr/>
            <p:nvPr/>
          </p:nvSpPr>
          <p:spPr bwMode="auto">
            <a:xfrm>
              <a:off x="4270248" y="1981960"/>
              <a:ext cx="267398" cy="1455830"/>
            </a:xfrm>
            <a:prstGeom prst="rightBrace">
              <a:avLst/>
            </a:prstGeom>
            <a:noFill/>
            <a:ln w="2857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9" name="Rounded Rectangular Callout 28"/>
            <p:cNvSpPr/>
            <p:nvPr/>
          </p:nvSpPr>
          <p:spPr bwMode="auto">
            <a:xfrm>
              <a:off x="4901184" y="2359152"/>
              <a:ext cx="2376458" cy="576072"/>
            </a:xfrm>
            <a:prstGeom prst="wedgeRoundRectCallout">
              <a:avLst>
                <a:gd name="adj1" fmla="val -60636"/>
                <a:gd name="adj2" fmla="val 9209"/>
                <a:gd name="adj3" fmla="val 16667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Vector</a:t>
              </a:r>
              <a:r>
                <a:rPr kumimoji="0" lang="en-US" i="0" u="none" strike="noStrike" cap="none" normalizeH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 registers</a:t>
              </a:r>
              <a:endParaRPr kumimoji="0" lang="en-US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3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3"/>
            <a:ext cx="8386782" cy="1260000"/>
          </a:xfrm>
        </p:spPr>
        <p:txBody>
          <a:bodyPr/>
          <a:lstStyle/>
          <a:p>
            <a:r>
              <a:rPr lang="en-US" dirty="0"/>
              <a:t>C = A+B</a:t>
            </a:r>
          </a:p>
          <a:p>
            <a:r>
              <a:rPr lang="en-US" dirty="0"/>
              <a:t>No gather/scatter, 4 successive items moved as a block into/out of vector registers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8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Fused instructions: Fused Multiply-Add executes </a:t>
            </a:r>
            <a:br>
              <a:rPr lang="en-US" dirty="0"/>
            </a:br>
            <a:r>
              <a:rPr lang="en-US" dirty="0"/>
              <a:t>	y = a*</a:t>
            </a:r>
            <a:r>
              <a:rPr lang="en-US" dirty="0" err="1"/>
              <a:t>x+b</a:t>
            </a:r>
            <a:r>
              <a:rPr lang="en-US" dirty="0"/>
              <a:t>  (in vector mode)</a:t>
            </a:r>
            <a:br>
              <a:rPr lang="en-US" dirty="0"/>
            </a:br>
            <a:r>
              <a:rPr lang="en-US" dirty="0"/>
              <a:t>in one cycle</a:t>
            </a:r>
          </a:p>
          <a:p>
            <a:endParaRPr lang="en-US" dirty="0"/>
          </a:p>
          <a:p>
            <a:r>
              <a:rPr lang="en-US" dirty="0"/>
              <a:t>Vector register width on Hopper is 256 bits</a:t>
            </a:r>
          </a:p>
          <a:p>
            <a:pPr lvl="1"/>
            <a:r>
              <a:rPr lang="en-US" dirty="0"/>
              <a:t>8 single precision numbers</a:t>
            </a:r>
          </a:p>
          <a:p>
            <a:pPr lvl="1"/>
            <a:r>
              <a:rPr lang="en-US" dirty="0"/>
              <a:t>4 double precision numbers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99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57312"/>
            <a:ext cx="8386782" cy="1260000"/>
          </a:xfrm>
        </p:spPr>
        <p:txBody>
          <a:bodyPr/>
          <a:lstStyle/>
          <a:p>
            <a:r>
              <a:rPr lang="en-US" dirty="0"/>
              <a:t>C = A+B</a:t>
            </a:r>
          </a:p>
          <a:p>
            <a:r>
              <a:rPr lang="en-US" dirty="0"/>
              <a:t>gather/scatter, items moved one by one into/out of vector registers 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33236"/>
              </p:ext>
            </p:extLst>
          </p:nvPr>
        </p:nvGraphicFramePr>
        <p:xfrm>
          <a:off x="800612" y="2748539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092614"/>
              </p:ext>
            </p:extLst>
          </p:nvPr>
        </p:nvGraphicFramePr>
        <p:xfrm>
          <a:off x="800620" y="3273189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90173"/>
              </p:ext>
            </p:extLst>
          </p:nvPr>
        </p:nvGraphicFramePr>
        <p:xfrm>
          <a:off x="800620" y="5913021"/>
          <a:ext cx="7986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630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1766"/>
              </p:ext>
            </p:extLst>
          </p:nvPr>
        </p:nvGraphicFramePr>
        <p:xfrm>
          <a:off x="800620" y="3957632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68748"/>
              </p:ext>
            </p:extLst>
          </p:nvPr>
        </p:nvGraphicFramePr>
        <p:xfrm>
          <a:off x="800620" y="4494717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8667"/>
              </p:ext>
            </p:extLst>
          </p:nvPr>
        </p:nvGraphicFramePr>
        <p:xfrm>
          <a:off x="800620" y="5232984"/>
          <a:ext cx="14669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518384" y="4709752"/>
            <a:ext cx="914400" cy="4370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C00000"/>
                </a:solidFill>
              </a:rPr>
              <a:t>vadd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rot="10800000" flipV="1">
            <a:off x="800622" y="2923974"/>
            <a:ext cx="5085828" cy="1219075"/>
          </a:xfrm>
          <a:prstGeom prst="bentConnector3">
            <a:avLst>
              <a:gd name="adj1" fmla="val 104219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Elbow Connector 20"/>
          <p:cNvCxnSpPr>
            <a:endCxn id="10" idx="1"/>
          </p:cNvCxnSpPr>
          <p:nvPr/>
        </p:nvCxnSpPr>
        <p:spPr bwMode="auto">
          <a:xfrm rot="10800000" flipV="1">
            <a:off x="800621" y="3469563"/>
            <a:ext cx="3985693" cy="1210574"/>
          </a:xfrm>
          <a:prstGeom prst="bentConnector3">
            <a:avLst>
              <a:gd name="adj1" fmla="val 103585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6200000" flipH="1">
            <a:off x="513579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" name="Elbow Connector 27"/>
          <p:cNvCxnSpPr>
            <a:stCxn id="11" idx="1"/>
          </p:cNvCxnSpPr>
          <p:nvPr/>
        </p:nvCxnSpPr>
        <p:spPr bwMode="auto">
          <a:xfrm rot="10800000" flipH="1" flipV="1">
            <a:off x="800620" y="5418404"/>
            <a:ext cx="5085830" cy="677396"/>
          </a:xfrm>
          <a:prstGeom prst="bentConnector3">
            <a:avLst>
              <a:gd name="adj1" fmla="val -4495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8" name="Elbow Connector 37"/>
          <p:cNvCxnSpPr/>
          <p:nvPr/>
        </p:nvCxnSpPr>
        <p:spPr bwMode="auto">
          <a:xfrm rot="16200000" flipH="1">
            <a:off x="1240659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16200000" flipH="1">
            <a:off x="877119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16200000" flipH="1">
            <a:off x="1604198" y="4745931"/>
            <a:ext cx="936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5810274" y="285609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 bwMode="auto">
          <a:xfrm>
            <a:off x="3633800" y="2851325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auto">
          <a:xfrm>
            <a:off x="2543189" y="2846564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 bwMode="auto">
          <a:xfrm>
            <a:off x="1824048" y="2857676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 bwMode="auto">
          <a:xfrm>
            <a:off x="4719658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 bwMode="auto">
          <a:xfrm>
            <a:off x="733418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 bwMode="auto">
          <a:xfrm>
            <a:off x="2900370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 bwMode="auto">
          <a:xfrm>
            <a:off x="2181211" y="3394252"/>
            <a:ext cx="144000" cy="144000"/>
          </a:xfrm>
          <a:prstGeom prst="ellips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51" name="Elbow Connector 50"/>
          <p:cNvCxnSpPr/>
          <p:nvPr/>
        </p:nvCxnSpPr>
        <p:spPr bwMode="auto">
          <a:xfrm flipV="1">
            <a:off x="1781151" y="6095785"/>
            <a:ext cx="108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Elbow Connector 51"/>
          <p:cNvCxnSpPr/>
          <p:nvPr/>
        </p:nvCxnSpPr>
        <p:spPr bwMode="auto">
          <a:xfrm flipV="1">
            <a:off x="2518384" y="6095785"/>
            <a:ext cx="108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3" name="Elbow Connector 52"/>
          <p:cNvCxnSpPr/>
          <p:nvPr/>
        </p:nvCxnSpPr>
        <p:spPr bwMode="auto">
          <a:xfrm flipV="1">
            <a:off x="3579139" y="6086185"/>
            <a:ext cx="10800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4" name="Rounded Rectangular Callout 53"/>
          <p:cNvSpPr/>
          <p:nvPr/>
        </p:nvSpPr>
        <p:spPr bwMode="auto">
          <a:xfrm>
            <a:off x="7386638" y="4426795"/>
            <a:ext cx="1400194" cy="576072"/>
          </a:xfrm>
          <a:prstGeom prst="wedgeRoundRectCallout">
            <a:avLst>
              <a:gd name="adj1" fmla="val -24388"/>
              <a:gd name="adj2" fmla="val -16881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memory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7386638" y="4424782"/>
            <a:ext cx="1400194" cy="576072"/>
          </a:xfrm>
          <a:prstGeom prst="wedgeRoundRectCallout">
            <a:avLst>
              <a:gd name="adj1" fmla="val -22801"/>
              <a:gd name="adj2" fmla="val 17097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64851" y="4075414"/>
            <a:ext cx="3007394" cy="1455830"/>
            <a:chOff x="4270248" y="1981960"/>
            <a:chExt cx="3007394" cy="1455830"/>
          </a:xfrm>
        </p:grpSpPr>
        <p:sp>
          <p:nvSpPr>
            <p:cNvPr id="57" name="Right Brace 56"/>
            <p:cNvSpPr/>
            <p:nvPr/>
          </p:nvSpPr>
          <p:spPr bwMode="auto">
            <a:xfrm>
              <a:off x="4270248" y="1981960"/>
              <a:ext cx="267398" cy="1455830"/>
            </a:xfrm>
            <a:prstGeom prst="rightBrace">
              <a:avLst/>
            </a:prstGeom>
            <a:noFill/>
            <a:ln w="28575" cap="flat" cmpd="sng" algn="ctr">
              <a:solidFill>
                <a:srgbClr val="FFA8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58" name="Rounded Rectangular Callout 57"/>
            <p:cNvSpPr/>
            <p:nvPr/>
          </p:nvSpPr>
          <p:spPr bwMode="auto">
            <a:xfrm>
              <a:off x="4901184" y="2359152"/>
              <a:ext cx="2376458" cy="576072"/>
            </a:xfrm>
            <a:prstGeom prst="wedgeRoundRectCallout">
              <a:avLst>
                <a:gd name="adj1" fmla="val -60636"/>
                <a:gd name="adj2" fmla="val 9209"/>
                <a:gd name="adj3" fmla="val 16667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Vector</a:t>
              </a:r>
              <a:r>
                <a:rPr kumimoji="0" lang="en-US" i="0" u="none" strike="noStrike" cap="none" normalizeH="0" dirty="0">
                  <a:ln>
                    <a:noFill/>
                  </a:ln>
                  <a:solidFill>
                    <a:srgbClr val="C00000"/>
                  </a:solidFill>
                  <a:effectLst/>
                  <a:latin typeface="Arial" charset="0"/>
                  <a:ea typeface="ＭＳ Ｐゴシック" pitchFamily="20" charset="-128"/>
                </a:rPr>
                <a:t> registers</a:t>
              </a:r>
              <a:endParaRPr kumimoji="0" lang="en-US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  <p:bldP spid="36" grpId="0" animBg="1"/>
      <p:bldP spid="37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6424" y="1165629"/>
            <a:ext cx="7680418" cy="5249459"/>
          </a:xfrm>
        </p:spPr>
        <p:txBody>
          <a:bodyPr/>
          <a:lstStyle/>
          <a:p>
            <a:pPr>
              <a:tabLst>
                <a:tab pos="6484938" algn="r"/>
              </a:tabLst>
            </a:pPr>
            <a:r>
              <a:rPr lang="en-US" dirty="0"/>
              <a:t>LLC misses 	0.008 %</a:t>
            </a:r>
          </a:p>
          <a:p>
            <a:pPr>
              <a:tabLst>
                <a:tab pos="6484938" algn="r"/>
              </a:tabLst>
            </a:pPr>
            <a:r>
              <a:rPr lang="en-US" dirty="0"/>
              <a:t>LJ_force_factor2      	0.59 </a:t>
            </a:r>
            <a:r>
              <a:rPr lang="en-US" dirty="0" err="1"/>
              <a:t>cpi</a:t>
            </a:r>
            <a:endParaRPr lang="en-US" dirty="0"/>
          </a:p>
          <a:p>
            <a:pPr>
              <a:tabLst>
                <a:tab pos="6484938" algn="r"/>
              </a:tabLst>
            </a:pPr>
            <a:r>
              <a:rPr lang="en-US" dirty="0" err="1"/>
              <a:t>Compute_interactions</a:t>
            </a:r>
            <a:r>
              <a:rPr lang="en-US" dirty="0"/>
              <a:t>	0.77 </a:t>
            </a:r>
            <a:r>
              <a:rPr lang="en-US" dirty="0" err="1"/>
              <a:t>cpi</a:t>
            </a:r>
            <a:endParaRPr lang="en-US" dirty="0"/>
          </a:p>
          <a:p>
            <a:pPr>
              <a:tabLst>
                <a:tab pos="6484938" algn="r"/>
              </a:tabLst>
            </a:pPr>
            <a:endParaRPr lang="en-US" dirty="0"/>
          </a:p>
          <a:p>
            <a:pPr>
              <a:tabLst>
                <a:tab pos="6484938" algn="r"/>
              </a:tabLst>
            </a:pPr>
            <a:r>
              <a:rPr lang="en-US" dirty="0" err="1"/>
              <a:t>cpi</a:t>
            </a:r>
            <a:r>
              <a:rPr lang="en-US" dirty="0"/>
              <a:t> at best 0.25</a:t>
            </a:r>
          </a:p>
          <a:p>
            <a:pPr>
              <a:tabLst>
                <a:tab pos="6484938" algn="r"/>
              </a:tabLst>
            </a:pPr>
            <a:r>
              <a:rPr lang="en-US" dirty="0" err="1"/>
              <a:t>cpi</a:t>
            </a:r>
            <a:r>
              <a:rPr lang="en-US" dirty="0"/>
              <a:t> ≤ 1 considered acceptable in HPC</a:t>
            </a:r>
          </a:p>
          <a:p>
            <a:pPr>
              <a:tabLst>
                <a:tab pos="6484938" algn="r"/>
              </a:tabLst>
            </a:pPr>
            <a:endParaRPr lang="en-US" dirty="0"/>
          </a:p>
          <a:p>
            <a:pPr>
              <a:tabLst>
                <a:tab pos="6484938" algn="r"/>
              </a:tabLst>
            </a:pPr>
            <a:r>
              <a:rPr lang="en-US" dirty="0"/>
              <a:t>There is still room for improvement </a:t>
            </a:r>
          </a:p>
          <a:p>
            <a:pPr lvl="1">
              <a:tabLst>
                <a:tab pos="6484938" algn="r"/>
              </a:tabLst>
            </a:pPr>
            <a:r>
              <a:rPr lang="en-US" dirty="0"/>
              <a:t>No more low hanging fruit, though</a:t>
            </a:r>
          </a:p>
          <a:p>
            <a:pPr>
              <a:tabLst>
                <a:tab pos="6484938" algn="r"/>
              </a:tabLs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intel tools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563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Assembly code</a:t>
            </a:r>
          </a:p>
          <a:p>
            <a:pPr lvl="1"/>
            <a:r>
              <a:rPr lang="en-US" dirty="0"/>
              <a:t>Architecture dependent code</a:t>
            </a:r>
          </a:p>
          <a:p>
            <a:r>
              <a:rPr lang="en-US" dirty="0"/>
              <a:t>Libraries for writing explicit vector code</a:t>
            </a:r>
          </a:p>
          <a:p>
            <a:pPr lvl="1"/>
            <a:r>
              <a:rPr lang="en-US" dirty="0"/>
              <a:t>Architecture independent code</a:t>
            </a:r>
          </a:p>
          <a:p>
            <a:pPr lvl="1"/>
            <a:r>
              <a:rPr lang="en-US" dirty="0"/>
              <a:t>C++ only</a:t>
            </a:r>
          </a:p>
          <a:p>
            <a:pPr lvl="1"/>
            <a:r>
              <a:rPr lang="en-US" b="1" dirty="0" err="1"/>
              <a:t>Vc</a:t>
            </a:r>
            <a:r>
              <a:rPr lang="en-US" dirty="0"/>
              <a:t> (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VcDevel</a:t>
            </a:r>
            <a:r>
              <a:rPr lang="en-US" dirty="0"/>
              <a:t>/</a:t>
            </a:r>
            <a:r>
              <a:rPr lang="en-US" dirty="0" err="1"/>
              <a:t>Vc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Boost.simd</a:t>
            </a:r>
            <a:r>
              <a:rPr lang="en-US" dirty="0"/>
              <a:t> (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NumScale</a:t>
            </a:r>
            <a:r>
              <a:rPr lang="en-US" dirty="0"/>
              <a:t>/</a:t>
            </a:r>
            <a:r>
              <a:rPr lang="en-US" dirty="0" err="1"/>
              <a:t>boost.simd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 performance</a:t>
            </a:r>
          </a:p>
          <a:p>
            <a:r>
              <a:rPr lang="en-US" dirty="0"/>
              <a:t>Rewrite algorithm in terms of vector operations rather than scalar operations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</a:t>
            </a:r>
            <a:r>
              <a:rPr lang="en-US" dirty="0" err="1"/>
              <a:t>vectorisation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76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Gain:</a:t>
            </a:r>
          </a:p>
          <a:p>
            <a:pPr lvl="1"/>
            <a:r>
              <a:rPr lang="en-US" dirty="0"/>
              <a:t>120</a:t>
            </a:r>
            <a:r>
              <a:rPr lang="mr-IN" dirty="0"/>
              <a:t>–</a:t>
            </a:r>
            <a:r>
              <a:rPr lang="en-US" dirty="0"/>
              <a:t>127 10</a:t>
            </a:r>
            <a:r>
              <a:rPr lang="en-US" baseline="30000" dirty="0"/>
              <a:t>6</a:t>
            </a:r>
            <a:r>
              <a:rPr lang="en-US" dirty="0"/>
              <a:t> interactions per second (instead of 90 10</a:t>
            </a:r>
            <a:r>
              <a:rPr lang="en-US" baseline="30000" dirty="0"/>
              <a:t>6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30% improvement</a:t>
            </a:r>
          </a:p>
          <a:p>
            <a:pPr lvl="1"/>
            <a:r>
              <a:rPr lang="en-US" dirty="0"/>
              <a:t>Not bad, but not effortless (took me about 1½ week)</a:t>
            </a:r>
          </a:p>
          <a:p>
            <a:pPr lvl="1"/>
            <a:r>
              <a:rPr lang="en-US" dirty="0"/>
              <a:t>AVX2 will probably do even better</a:t>
            </a:r>
          </a:p>
          <a:p>
            <a:r>
              <a:rPr lang="en-US"/>
              <a:t>Coding details in other talk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</a:t>
            </a:r>
            <a:r>
              <a:rPr lang="en-US" dirty="0" err="1"/>
              <a:t>vectorisation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906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Data access pattern is crucial to performance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51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450" y="1271588"/>
            <a:ext cx="8743950" cy="5143500"/>
          </a:xfrm>
        </p:spPr>
        <p:txBody>
          <a:bodyPr anchor="t"/>
          <a:lstStyle/>
          <a:p>
            <a:r>
              <a:rPr lang="en-US" dirty="0"/>
              <a:t>Monte Carlo case (3N reads, no writes)</a:t>
            </a:r>
          </a:p>
          <a:p>
            <a:r>
              <a:rPr lang="en-US" dirty="0"/>
              <a:t>Contiguous data access: </a:t>
            </a:r>
          </a:p>
          <a:p>
            <a:pPr lvl="1"/>
            <a:r>
              <a:rPr lang="en-US" dirty="0"/>
              <a:t>450 10</a:t>
            </a:r>
            <a:r>
              <a:rPr lang="en-US" baseline="30000" dirty="0"/>
              <a:t>6</a:t>
            </a:r>
            <a:r>
              <a:rPr lang="en-US" dirty="0"/>
              <a:t> interactions/s</a:t>
            </a:r>
          </a:p>
          <a:p>
            <a:pPr lvl="1"/>
            <a:r>
              <a:rPr lang="en-US" dirty="0"/>
              <a:t>Bandwidth saturation (machine limit)</a:t>
            </a:r>
          </a:p>
          <a:p>
            <a:r>
              <a:rPr lang="en-US" dirty="0"/>
              <a:t>Random access:</a:t>
            </a:r>
          </a:p>
          <a:p>
            <a:pPr lvl="1"/>
            <a:r>
              <a:rPr lang="en-US" dirty="0"/>
              <a:t>Performance drops by factor 15 (cache misses, gather/scatter)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4077651"/>
            <a:ext cx="33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Content Placeholder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552" y="4077651"/>
            <a:ext cx="335999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 bwMode="auto">
          <a:xfrm>
            <a:off x="3386138" y="4629150"/>
            <a:ext cx="1928812" cy="16144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3670640" y="5337651"/>
            <a:ext cx="1644310" cy="7631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2324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450" y="1271588"/>
            <a:ext cx="8743950" cy="5143500"/>
          </a:xfrm>
        </p:spPr>
        <p:txBody>
          <a:bodyPr anchor="ctr"/>
          <a:lstStyle/>
          <a:p>
            <a:r>
              <a:rPr lang="en-US" dirty="0"/>
              <a:t>Bandwidth saturation means that the CPU is waiting for the data to arrive</a:t>
            </a:r>
          </a:p>
          <a:p>
            <a:pPr lvl="1"/>
            <a:r>
              <a:rPr lang="en-US" dirty="0"/>
              <a:t>Try to do more computations with the data that is available, e.g.:</a:t>
            </a:r>
          </a:p>
          <a:p>
            <a:pPr lvl="2"/>
            <a:r>
              <a:rPr lang="en-US" dirty="0"/>
              <a:t>Additional computations</a:t>
            </a:r>
          </a:p>
          <a:p>
            <a:pPr lvl="2"/>
            <a:r>
              <a:rPr lang="en-US" dirty="0"/>
              <a:t>A more complex model</a:t>
            </a:r>
          </a:p>
          <a:p>
            <a:pPr lvl="1"/>
            <a:r>
              <a:rPr lang="en-US" dirty="0"/>
              <a:t>Program will not run faster but will do more work in the same time</a:t>
            </a: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362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450" y="1271588"/>
            <a:ext cx="8743950" cy="5143500"/>
          </a:xfrm>
        </p:spPr>
        <p:txBody>
          <a:bodyPr anchor="t"/>
          <a:lstStyle/>
          <a:p>
            <a:r>
              <a:rPr lang="en-US" dirty="0"/>
              <a:t>Molecular dynamics case (6N reads, 3N writes + VL)</a:t>
            </a:r>
          </a:p>
          <a:p>
            <a:r>
              <a:rPr lang="en-US" dirty="0"/>
              <a:t>Contiguous data access: </a:t>
            </a:r>
          </a:p>
          <a:p>
            <a:pPr lvl="1"/>
            <a:r>
              <a:rPr lang="en-US" dirty="0"/>
              <a:t>90 10</a:t>
            </a:r>
            <a:r>
              <a:rPr lang="en-US" baseline="30000" dirty="0"/>
              <a:t>6</a:t>
            </a:r>
            <a:r>
              <a:rPr lang="en-US" dirty="0"/>
              <a:t> interactions/s</a:t>
            </a:r>
          </a:p>
          <a:p>
            <a:pPr lvl="1"/>
            <a:r>
              <a:rPr lang="en-US" dirty="0"/>
              <a:t>No machine limits hit</a:t>
            </a:r>
          </a:p>
          <a:p>
            <a:pPr lvl="1"/>
            <a:r>
              <a:rPr lang="en-US" dirty="0"/>
              <a:t>gather/scatter  </a:t>
            </a:r>
          </a:p>
          <a:p>
            <a:r>
              <a:rPr lang="en-US" dirty="0"/>
              <a:t>Random access:</a:t>
            </a:r>
          </a:p>
          <a:p>
            <a:pPr lvl="1"/>
            <a:r>
              <a:rPr lang="en-US" dirty="0"/>
              <a:t>Performance drops by factor 7</a:t>
            </a:r>
          </a:p>
          <a:p>
            <a:r>
              <a:rPr lang="en-US" dirty="0"/>
              <a:t>Spatial sort fixes the problem</a:t>
            </a:r>
          </a:p>
          <a:p>
            <a:endParaRPr lang="en-US" dirty="0"/>
          </a:p>
          <a:p>
            <a:r>
              <a:rPr lang="en-US" dirty="0"/>
              <a:t>Fixing the data access pattern is not always easy</a:t>
            </a:r>
          </a:p>
          <a:p>
            <a:r>
              <a:rPr lang="en-US" dirty="0"/>
              <a:t>Involves usually some form of sorting the data</a:t>
            </a: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181" y="1697029"/>
            <a:ext cx="4167700" cy="31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Spatial sort using space filling curves is useful technique for fixing data access patterns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582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Intel tools (Advisor, </a:t>
            </a:r>
            <a:r>
              <a:rPr lang="en-US" b="1" dirty="0" err="1"/>
              <a:t>VTune</a:t>
            </a:r>
            <a:r>
              <a:rPr lang="en-US" b="1" dirty="0"/>
              <a:t>) provide useful clues to optimizing your code</a:t>
            </a:r>
          </a:p>
          <a:p>
            <a:pPr marL="673100" lvl="1" indent="-457200"/>
            <a:r>
              <a:rPr lang="en-US" b="1" dirty="0"/>
              <a:t>Hot spots</a:t>
            </a:r>
          </a:p>
          <a:p>
            <a:pPr marL="673100" lvl="1" indent="-457200"/>
            <a:r>
              <a:rPr lang="en-US" b="1" dirty="0"/>
              <a:t>The nature of hot spots (data access, expensive instructions, </a:t>
            </a:r>
            <a:r>
              <a:rPr lang="mr-IN" b="1" dirty="0"/>
              <a:t>…</a:t>
            </a:r>
            <a:r>
              <a:rPr lang="en-US" b="1" dirty="0"/>
              <a:t>)</a:t>
            </a:r>
          </a:p>
          <a:p>
            <a:pPr marL="673100" lvl="1" indent="-457200"/>
            <a:r>
              <a:rPr lang="en-US" b="1" dirty="0"/>
              <a:t>Issues with vectorization</a:t>
            </a:r>
          </a:p>
          <a:p>
            <a:pPr marL="673100" lvl="1" indent="-457200"/>
            <a:endParaRPr lang="en-US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6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5108776" cy="5249459"/>
          </a:xfrm>
        </p:spPr>
        <p:txBody>
          <a:bodyPr/>
          <a:lstStyle/>
          <a:p>
            <a:r>
              <a:rPr lang="en-US" dirty="0"/>
              <a:t>3 levels of </a:t>
            </a:r>
            <a:r>
              <a:rPr lang="en-US" dirty="0" err="1"/>
              <a:t>parallellism</a:t>
            </a:r>
            <a:r>
              <a:rPr lang="en-US" dirty="0"/>
              <a:t>:</a:t>
            </a:r>
          </a:p>
          <a:p>
            <a:pPr lvl="1">
              <a:tabLst>
                <a:tab pos="2043113" algn="l"/>
              </a:tabLst>
            </a:pPr>
            <a:r>
              <a:rPr lang="en-US" dirty="0"/>
              <a:t>Intra-core: 	pipelining and SIMD</a:t>
            </a:r>
          </a:p>
          <a:p>
            <a:pPr marL="531812" lvl="2" indent="0">
              <a:buNone/>
              <a:tabLst>
                <a:tab pos="2043113" algn="l"/>
              </a:tabLst>
            </a:pPr>
            <a:br>
              <a:rPr lang="en-US" dirty="0"/>
            </a:br>
            <a:endParaRPr lang="en-US" dirty="0"/>
          </a:p>
          <a:p>
            <a:pPr lvl="1">
              <a:tabLst>
                <a:tab pos="2043113" algn="l"/>
              </a:tabLst>
            </a:pPr>
            <a:r>
              <a:rPr lang="en-US" dirty="0"/>
              <a:t>Multi-core: 	shared memory</a:t>
            </a:r>
          </a:p>
          <a:p>
            <a:pPr lvl="2">
              <a:tabLst>
                <a:tab pos="2043113" algn="l"/>
              </a:tabLst>
            </a:pPr>
            <a:endParaRPr lang="en-US" dirty="0"/>
          </a:p>
          <a:p>
            <a:pPr lvl="2">
              <a:tabLst>
                <a:tab pos="2043113" algn="l"/>
              </a:tabLst>
            </a:pPr>
            <a:endParaRPr lang="en-US" dirty="0"/>
          </a:p>
          <a:p>
            <a:pPr lvl="1">
              <a:tabLst>
                <a:tab pos="2043113" algn="l"/>
              </a:tabLst>
            </a:pPr>
            <a:r>
              <a:rPr lang="en-US" dirty="0"/>
              <a:t>Multi-node: 	distributed memory</a:t>
            </a:r>
          </a:p>
          <a:p>
            <a:pPr lvl="2">
              <a:tabLst>
                <a:tab pos="2043113" algn="l"/>
              </a:tabLst>
            </a:pPr>
            <a:endParaRPr lang="en-US" dirty="0"/>
          </a:p>
          <a:p>
            <a:pPr lvl="2">
              <a:tabLst>
                <a:tab pos="2043113" algn="l"/>
              </a:tabLs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</a:t>
            </a:r>
            <a:r>
              <a:rPr lang="en-US" dirty="0" err="1"/>
              <a:t>parallellism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5095245" y="1165629"/>
            <a:ext cx="3832855" cy="524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Who does the work?</a:t>
            </a:r>
          </a:p>
          <a:p>
            <a:pPr lvl="1">
              <a:tabLst>
                <a:tab pos="2043113" algn="l"/>
              </a:tabLst>
            </a:pPr>
            <a:r>
              <a:rPr lang="en-US" kern="0" dirty="0"/>
              <a:t>Compiler </a:t>
            </a:r>
          </a:p>
          <a:p>
            <a:pPr lvl="2">
              <a:tabLst>
                <a:tab pos="2043113" algn="l"/>
              </a:tabLst>
            </a:pPr>
            <a:r>
              <a:rPr lang="en-US" kern="0" dirty="0"/>
              <a:t>but it appreciates/needs your help</a:t>
            </a:r>
          </a:p>
          <a:p>
            <a:pPr lvl="1">
              <a:tabLst>
                <a:tab pos="2043113" algn="l"/>
              </a:tabLst>
            </a:pPr>
            <a:r>
              <a:rPr lang="en-US" kern="0" dirty="0">
                <a:solidFill>
                  <a:srgbClr val="03A0C5"/>
                </a:solidFill>
              </a:rPr>
              <a:t>You and the compiler</a:t>
            </a:r>
          </a:p>
          <a:p>
            <a:pPr lvl="2">
              <a:tabLst>
                <a:tab pos="2043113" algn="l"/>
              </a:tabLst>
            </a:pPr>
            <a:r>
              <a:rPr lang="en-US" kern="0" dirty="0" err="1">
                <a:solidFill>
                  <a:srgbClr val="03A0C5"/>
                </a:solidFill>
              </a:rPr>
              <a:t>OpenMP</a:t>
            </a:r>
            <a:r>
              <a:rPr lang="en-US" kern="0" dirty="0">
                <a:solidFill>
                  <a:srgbClr val="03A0C5"/>
                </a:solidFill>
              </a:rPr>
              <a:t> = directives</a:t>
            </a:r>
          </a:p>
          <a:p>
            <a:pPr lvl="2">
              <a:tabLst>
                <a:tab pos="2043113" algn="l"/>
              </a:tabLst>
            </a:pPr>
            <a:r>
              <a:rPr lang="en-US" kern="0" dirty="0">
                <a:solidFill>
                  <a:srgbClr val="03A0C5"/>
                </a:solidFill>
              </a:rPr>
              <a:t>Relatively simple</a:t>
            </a:r>
          </a:p>
          <a:p>
            <a:pPr lvl="1">
              <a:tabLst>
                <a:tab pos="2043113" algn="l"/>
              </a:tabLst>
            </a:pPr>
            <a:r>
              <a:rPr lang="en-US" kern="0" dirty="0">
                <a:solidFill>
                  <a:srgbClr val="C00000"/>
                </a:solidFill>
              </a:rPr>
              <a:t>You only</a:t>
            </a:r>
          </a:p>
          <a:p>
            <a:pPr lvl="2">
              <a:tabLst>
                <a:tab pos="2043113" algn="l"/>
              </a:tabLst>
            </a:pPr>
            <a:r>
              <a:rPr lang="en-US" kern="0" dirty="0">
                <a:solidFill>
                  <a:srgbClr val="C00000"/>
                </a:solidFill>
              </a:rPr>
              <a:t>MPI</a:t>
            </a:r>
          </a:p>
          <a:p>
            <a:pPr lvl="2">
              <a:tabLst>
                <a:tab pos="2043113" algn="l"/>
              </a:tabLst>
            </a:pPr>
            <a:r>
              <a:rPr lang="en-US" kern="0" dirty="0">
                <a:solidFill>
                  <a:srgbClr val="C00000"/>
                </a:solidFill>
              </a:rPr>
              <a:t>Harder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8600" y="1778000"/>
            <a:ext cx="8558242" cy="3886200"/>
            <a:chOff x="228600" y="1778000"/>
            <a:chExt cx="8558242" cy="3886200"/>
          </a:xfrm>
        </p:grpSpPr>
        <p:grpSp>
          <p:nvGrpSpPr>
            <p:cNvPr id="8" name="Group 7"/>
            <p:cNvGrpSpPr/>
            <p:nvPr/>
          </p:nvGrpSpPr>
          <p:grpSpPr>
            <a:xfrm>
              <a:off x="584200" y="2552700"/>
              <a:ext cx="8202642" cy="927100"/>
              <a:chOff x="584200" y="2552700"/>
              <a:chExt cx="8202642" cy="927100"/>
            </a:xfrm>
          </p:grpSpPr>
          <p:sp>
            <p:nvSpPr>
              <p:cNvPr id="6" name="Rounded Rectangle 5"/>
              <p:cNvSpPr/>
              <p:nvPr/>
            </p:nvSpPr>
            <p:spPr bwMode="auto">
              <a:xfrm>
                <a:off x="584200" y="2552700"/>
                <a:ext cx="8202642" cy="927100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A8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20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 bwMode="auto">
              <a:xfrm>
                <a:off x="776476" y="3016250"/>
                <a:ext cx="196720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A800"/>
                    </a:solidFill>
                  </a:rPr>
                  <a:t>Covered today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 bwMode="auto">
            <a:xfrm>
              <a:off x="342900" y="1778000"/>
              <a:ext cx="8443942" cy="698500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28600" y="3556000"/>
              <a:ext cx="8443942" cy="2108200"/>
            </a:xfrm>
            <a:prstGeom prst="rect">
              <a:avLst/>
            </a:prstGeom>
            <a:solidFill>
              <a:srgbClr val="FFFFFF">
                <a:alpha val="60392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43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Fortran has many advantages for programming number-crunching routines</a:t>
            </a:r>
          </a:p>
          <a:p>
            <a:pPr marL="673100" lvl="1" indent="-457200"/>
            <a:r>
              <a:rPr lang="en-US" b="1" dirty="0"/>
              <a:t>F2py for producing python modules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009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Python/Fortran/C++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0050" y="1343026"/>
            <a:ext cx="2628000" cy="417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Python/</a:t>
            </a:r>
            <a:r>
              <a:rPr lang="en-US" b="1" dirty="0" err="1"/>
              <a:t>Numpy</a:t>
            </a:r>
            <a:endParaRPr lang="en-US" b="1" dirty="0"/>
          </a:p>
          <a:p>
            <a:r>
              <a:rPr lang="en-US" sz="1400" dirty="0"/>
              <a:t>verify code correctness</a:t>
            </a:r>
          </a:p>
          <a:p>
            <a:r>
              <a:rPr lang="en-US" sz="1400" dirty="0"/>
              <a:t>generate FCC lattice</a:t>
            </a:r>
          </a:p>
          <a:p>
            <a:r>
              <a:rPr lang="en-US" sz="1400" dirty="0"/>
              <a:t>generate arrays filled with random numbers</a:t>
            </a:r>
          </a:p>
          <a:p>
            <a:r>
              <a:rPr lang="en-US" sz="1400" dirty="0"/>
              <a:t>generate permutations</a:t>
            </a:r>
          </a:p>
          <a:p>
            <a:r>
              <a:rPr lang="en-US" sz="1400" dirty="0"/>
              <a:t>zero accelerations between time steps</a:t>
            </a:r>
          </a:p>
          <a:p>
            <a:r>
              <a:rPr lang="en-US" sz="1400" dirty="0"/>
              <a:t>build </a:t>
            </a:r>
            <a:r>
              <a:rPr lang="en-US" sz="1400" dirty="0" err="1"/>
              <a:t>Verlet</a:t>
            </a:r>
            <a:r>
              <a:rPr lang="en-US" sz="1400" dirty="0"/>
              <a:t> list</a:t>
            </a:r>
          </a:p>
          <a:p>
            <a:r>
              <a:rPr lang="en-US" sz="1400" dirty="0"/>
              <a:t>spatial sort of atom property arrays</a:t>
            </a:r>
          </a:p>
          <a:p>
            <a:r>
              <a:rPr lang="en-US" sz="1400" dirty="0"/>
              <a:t>define coarse computational strategy and data structures</a:t>
            </a:r>
          </a:p>
          <a:p>
            <a:r>
              <a:rPr lang="en-US" sz="1400" dirty="0"/>
              <a:t>control  and initialize the experiments</a:t>
            </a:r>
          </a:p>
          <a:p>
            <a:r>
              <a:rPr lang="en-US" sz="1400" dirty="0"/>
              <a:t>plot results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79446" y="1343026"/>
            <a:ext cx="2628000" cy="417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Fortran</a:t>
            </a:r>
          </a:p>
          <a:p>
            <a:r>
              <a:rPr lang="en-US" sz="1400" dirty="0"/>
              <a:t>Lennard-Jones potential</a:t>
            </a:r>
          </a:p>
          <a:p>
            <a:r>
              <a:rPr lang="en-US" sz="1400" dirty="0"/>
              <a:t>Lennard-Jones forces</a:t>
            </a:r>
          </a:p>
          <a:p>
            <a:r>
              <a:rPr lang="en-US" sz="1400" dirty="0"/>
              <a:t>iterate over </a:t>
            </a:r>
            <a:r>
              <a:rPr lang="en-US" sz="1400" dirty="0" err="1"/>
              <a:t>Verlet</a:t>
            </a:r>
            <a:r>
              <a:rPr lang="en-US" sz="1400" dirty="0"/>
              <a:t> list and compute interactions</a:t>
            </a:r>
          </a:p>
          <a:p>
            <a:r>
              <a:rPr lang="en-US" sz="1400" dirty="0"/>
              <a:t>iterate over array and compute interactions (baselines)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6158842" y="1379045"/>
            <a:ext cx="2628000" cy="41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1" kern="0" dirty="0"/>
              <a:t>C++</a:t>
            </a:r>
          </a:p>
          <a:p>
            <a:r>
              <a:rPr lang="en-US" sz="1400" kern="0" dirty="0"/>
              <a:t>compute </a:t>
            </a:r>
            <a:r>
              <a:rPr lang="en-US" sz="1400" kern="0" dirty="0" err="1"/>
              <a:t>hilbert</a:t>
            </a:r>
            <a:r>
              <a:rPr lang="en-US" sz="1400" kern="0" dirty="0"/>
              <a:t> indices</a:t>
            </a:r>
          </a:p>
          <a:p>
            <a:r>
              <a:rPr lang="en-US" sz="1400" kern="0" dirty="0"/>
              <a:t>build </a:t>
            </a:r>
            <a:r>
              <a:rPr lang="en-US" sz="1400" kern="0" dirty="0" err="1"/>
              <a:t>Verlet</a:t>
            </a:r>
            <a:r>
              <a:rPr lang="en-US" sz="1400" kern="0" dirty="0"/>
              <a:t> list</a:t>
            </a:r>
          </a:p>
          <a:p>
            <a:r>
              <a:rPr lang="en-US" sz="1400" dirty="0"/>
              <a:t>iterate over </a:t>
            </a:r>
            <a:r>
              <a:rPr lang="en-US" sz="1400" dirty="0" err="1"/>
              <a:t>Verlet</a:t>
            </a:r>
            <a:r>
              <a:rPr lang="en-US" sz="1400" dirty="0"/>
              <a:t> list and compute inter–actions using </a:t>
            </a:r>
            <a:r>
              <a:rPr lang="en-US" sz="1400" dirty="0" err="1"/>
              <a:t>simd</a:t>
            </a:r>
            <a:r>
              <a:rPr lang="en-US" sz="1400" dirty="0"/>
              <a:t> libraries</a:t>
            </a:r>
          </a:p>
          <a:p>
            <a:endParaRPr lang="en-US" sz="1400" kern="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 bwMode="auto">
          <a:xfrm>
            <a:off x="400050" y="5673726"/>
            <a:ext cx="262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400" kern="0" dirty="0"/>
              <a:t>code </a:t>
            </a:r>
            <a:r>
              <a:rPr lang="en-US" sz="2400" b="1" kern="0" dirty="0"/>
              <a:t>80</a:t>
            </a:r>
            <a:r>
              <a:rPr lang="en-US" sz="2400" kern="0" dirty="0"/>
              <a:t>%</a:t>
            </a:r>
          </a:p>
          <a:p>
            <a:pPr marL="0" indent="0" algn="ctr">
              <a:buNone/>
            </a:pPr>
            <a:r>
              <a:rPr lang="en-US" sz="2400" kern="0" dirty="0" err="1"/>
              <a:t>cputime</a:t>
            </a:r>
            <a:r>
              <a:rPr lang="en-US" sz="2400" kern="0" dirty="0"/>
              <a:t> 5%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 bwMode="auto">
          <a:xfrm>
            <a:off x="3279446" y="5673726"/>
            <a:ext cx="262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400" kern="0" dirty="0"/>
              <a:t>code 10%</a:t>
            </a:r>
          </a:p>
          <a:p>
            <a:pPr marL="0" indent="0" algn="ctr">
              <a:buNone/>
            </a:pPr>
            <a:r>
              <a:rPr lang="en-US" sz="2400" kern="0" dirty="0" err="1"/>
              <a:t>cputime</a:t>
            </a:r>
            <a:r>
              <a:rPr lang="en-US" sz="2400" kern="0" dirty="0"/>
              <a:t> </a:t>
            </a:r>
            <a:r>
              <a:rPr lang="en-US" sz="2400" b="1" kern="0" dirty="0"/>
              <a:t>90</a:t>
            </a:r>
            <a:r>
              <a:rPr lang="en-US" sz="2400" kern="0" dirty="0"/>
              <a:t>%</a:t>
            </a: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auto">
          <a:xfrm>
            <a:off x="6158842" y="5673726"/>
            <a:ext cx="2628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2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2400" kern="0" dirty="0"/>
              <a:t>10%</a:t>
            </a:r>
          </a:p>
          <a:p>
            <a:pPr marL="0" indent="0" algn="ctr">
              <a:buNone/>
            </a:pPr>
            <a:r>
              <a:rPr lang="en-US" sz="2400" kern="0" dirty="0" err="1"/>
              <a:t>cputime</a:t>
            </a:r>
            <a:r>
              <a:rPr lang="en-US" sz="2400" kern="0" dirty="0"/>
              <a:t> 5%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60400" y="3479800"/>
            <a:ext cx="1562100" cy="228600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650292" y="4470400"/>
            <a:ext cx="1980000" cy="355600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Speedup 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of 1200x !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14" name="Elbow Connector 13"/>
          <p:cNvCxnSpPr>
            <a:stCxn id="11" idx="3"/>
            <a:endCxn id="12" idx="1"/>
          </p:cNvCxnSpPr>
          <p:nvPr/>
        </p:nvCxnSpPr>
        <p:spPr bwMode="auto">
          <a:xfrm>
            <a:off x="2222500" y="3594100"/>
            <a:ext cx="1427792" cy="10541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/>
            <a:tailEnd type="triangle" w="lg" len="lg"/>
          </a:ln>
          <a:effectLst/>
        </p:spPr>
      </p:cxnSp>
      <p:sp>
        <p:nvSpPr>
          <p:cNvPr id="26" name="Rounded Rectangle 25"/>
          <p:cNvSpPr/>
          <p:nvPr/>
        </p:nvSpPr>
        <p:spPr bwMode="auto">
          <a:xfrm>
            <a:off x="6426200" y="2032000"/>
            <a:ext cx="1562100" cy="228600"/>
          </a:xfrm>
          <a:prstGeom prst="round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27" name="Elbow Connector 26"/>
          <p:cNvCxnSpPr>
            <a:stCxn id="12" idx="3"/>
            <a:endCxn id="26" idx="1"/>
          </p:cNvCxnSpPr>
          <p:nvPr/>
        </p:nvCxnSpPr>
        <p:spPr bwMode="auto">
          <a:xfrm flipV="1">
            <a:off x="5630292" y="2146300"/>
            <a:ext cx="795908" cy="25019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9963006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 a simple but relevant baseline that you understand to judge the performance of your code and direct your efforts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593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559800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a simple relevant baseline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Be aware of the machine limits</a:t>
            </a:r>
          </a:p>
          <a:p>
            <a:pPr marL="673100" lvl="1" indent="-457200"/>
            <a:r>
              <a:rPr lang="en-US" b="1" dirty="0"/>
              <a:t>Bandwidth</a:t>
            </a:r>
          </a:p>
          <a:p>
            <a:pPr marL="673100" lvl="1" indent="-457200"/>
            <a:r>
              <a:rPr lang="en-US" b="1" dirty="0"/>
              <a:t>Peak performance</a:t>
            </a:r>
          </a:p>
          <a:p>
            <a:pPr marL="673100" lvl="1" indent="-457200"/>
            <a:r>
              <a:rPr lang="en-US" b="1" dirty="0"/>
              <a:t>Roofline model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732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559800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a simple relevant baseline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 aware of the  machine limits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Simd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libraries are useful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/>
              <a:t>Thank you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You are always welcome to discuss your (computational) problems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49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559800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access pattern is crucial to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 sort using space filling curves is useful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 tools (Advisor,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VTune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 provide useful clues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Fortran has many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a simple relevant baseline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 aware of the machine limits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SIMD libraries are useful </a:t>
            </a:r>
          </a:p>
          <a:p>
            <a:pPr marL="673100" lvl="1" indent="-457200"/>
            <a:r>
              <a:rPr lang="en-US" b="1" dirty="0" err="1"/>
              <a:t>Vc</a:t>
            </a:r>
            <a:r>
              <a:rPr lang="en-US" b="1" dirty="0"/>
              <a:t>, </a:t>
            </a:r>
            <a:r>
              <a:rPr lang="en-US" b="1" dirty="0" err="1"/>
              <a:t>Boost.simd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9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Monte Carlo setting:</a:t>
            </a:r>
          </a:p>
          <a:p>
            <a:pPr marL="673100" lvl="1" indent="-457200"/>
            <a:r>
              <a:rPr lang="en-US" dirty="0"/>
              <a:t>compute the energy of configurations</a:t>
            </a:r>
          </a:p>
          <a:p>
            <a:pPr marL="673100" lvl="1" indent="-457200"/>
            <a:r>
              <a:rPr lang="en-US" dirty="0"/>
              <a:t>ensemble averages</a:t>
            </a:r>
          </a:p>
          <a:p>
            <a:pPr marL="673100" lvl="1" indent="-457200"/>
            <a:r>
              <a:rPr lang="en-US" dirty="0"/>
              <a:t>no (individual) forces, accelerations or velocities</a:t>
            </a:r>
          </a:p>
          <a:p>
            <a:pPr marL="673100" lvl="1" indent="-457200"/>
            <a:r>
              <a:rPr lang="en-US" dirty="0"/>
              <a:t>no time integration</a:t>
            </a:r>
          </a:p>
          <a:p>
            <a:pPr marL="673100" lvl="1" indent="-457200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Molecular Dynamics setting:</a:t>
            </a:r>
          </a:p>
          <a:p>
            <a:pPr lvl="1"/>
            <a:r>
              <a:rPr lang="en-US" dirty="0"/>
              <a:t>compute the time evolution of a collection of atoms</a:t>
            </a:r>
          </a:p>
          <a:p>
            <a:pPr lvl="1"/>
            <a:r>
              <a:rPr lang="en-US" dirty="0"/>
              <a:t>Individual forces, accelerations, velocities</a:t>
            </a:r>
          </a:p>
          <a:p>
            <a:pPr lvl="1"/>
            <a:r>
              <a:rPr lang="en-US" dirty="0"/>
              <a:t>[time integration]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Case study </a:t>
            </a:r>
            <a:r>
              <a:rPr lang="mr-IN" sz="2400" dirty="0"/>
              <a:t>–</a:t>
            </a:r>
            <a:r>
              <a:rPr lang="en-US" sz="2400" dirty="0"/>
              <a:t> Lennard-Jones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25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potential energy of a system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atoms: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𝐿𝐽</m:t>
                            </m:r>
                          </m:sub>
                        </m:sSub>
                        <m:d>
                          <m:d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Doing this for all atoms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approach </a:t>
                </a:r>
              </a:p>
              <a:p>
                <a:pPr lvl="1"/>
                <a:r>
                  <a:rPr lang="en-US" dirty="0"/>
                  <a:t>we do it only for a single atom just for the purpose of illustrating the behavior of the hardware (toy problem)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𝐿𝐽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Techniques to reduce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will be discussed in MD setting</a:t>
                </a:r>
              </a:p>
              <a:p>
                <a:endParaRPr lang="en-US" dirty="0"/>
              </a:p>
              <a:p>
                <a:r>
                  <a:rPr lang="en-US" dirty="0"/>
                  <a:t>We will only consider </a:t>
                </a:r>
                <a:r>
                  <a:rPr lang="en-US" b="1" dirty="0"/>
                  <a:t>single core </a:t>
                </a:r>
                <a:r>
                  <a:rPr lang="en-US" dirty="0"/>
                  <a:t>performance</a:t>
                </a:r>
              </a:p>
              <a:p>
                <a:pPr lvl="1"/>
                <a:r>
                  <a:rPr lang="en-US" dirty="0"/>
                  <a:t>That is the first thing to optimize anyway </a:t>
                </a:r>
              </a:p>
              <a:p>
                <a:pPr lvl="1"/>
                <a:r>
                  <a:rPr lang="en-US" dirty="0"/>
                  <a:t>Already complex enough for a single lecture</a:t>
                </a:r>
              </a:p>
              <a:p>
                <a:pPr lvl="1"/>
                <a:r>
                  <a:rPr lang="en-US" dirty="0"/>
                  <a:t>SIMD and pipelining are the only level of parallelism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50" b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nnard-jones.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/>
          <a:stretch/>
        </p:blipFill>
        <p:spPr>
          <a:xfrm>
            <a:off x="1403648" y="1318216"/>
            <a:ext cx="7098023" cy="527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136904" cy="1800200"/>
          </a:xfrm>
        </p:spPr>
        <p:txBody>
          <a:bodyPr/>
          <a:lstStyle/>
          <a:p>
            <a:r>
              <a:rPr lang="en-US" dirty="0"/>
              <a:t>Lennard-Jones potential (neglecting constants)</a:t>
            </a:r>
          </a:p>
        </p:txBody>
      </p:sp>
      <p:pic>
        <p:nvPicPr>
          <p:cNvPr id="7" name="Picture 6" descr="eq-lennard-jones..png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4" r="36087"/>
          <a:stretch/>
        </p:blipFill>
        <p:spPr>
          <a:xfrm>
            <a:off x="1835696" y="3141094"/>
            <a:ext cx="4905593" cy="1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potential </a:t>
            </a:r>
            <a:br>
              <a:rPr lang="en-US" dirty="0"/>
            </a:br>
            <a:r>
              <a:rPr lang="en-US" sz="1800" dirty="0"/>
              <a:t>(sequential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507550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VLJ0(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1.0/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(r,12) - 1.0/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(r,6); 	</a:t>
            </a:r>
            <a:endParaRPr lang="pl-PL" sz="1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}	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18.0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en-US" sz="1400" dirty="0">
                <a:latin typeface="Courier"/>
                <a:cs typeface="Courier"/>
              </a:rPr>
              <a:t> VLJ1( double r )</a:t>
            </a:r>
            <a:r>
              <a:rPr lang="en-US" sz="1400" u="sng" dirty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(r,-12) -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}	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14.9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en-US" sz="1400" dirty="0">
                <a:latin typeface="Courier"/>
                <a:cs typeface="Courier"/>
              </a:rPr>
              <a:t> VLJ2(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7.8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VLJ3(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1.0/(r*r*r*r*r*r);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1.01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>
                <a:latin typeface="Courier"/>
                <a:cs typeface="Courier"/>
              </a:rPr>
              <a:t>= 1.0/</a:t>
            </a:r>
            <a:r>
              <a:rPr lang="sv-SE" sz="1400" dirty="0">
                <a:latin typeface="Courier"/>
                <a:cs typeface="Courier"/>
              </a:rPr>
              <a:t>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>
                <a:latin typeface="Courier"/>
                <a:cs typeface="Courier"/>
              </a:rPr>
              <a:t>rr6 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119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potential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507550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= 1./r;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>
                <a:latin typeface="Courier"/>
                <a:cs typeface="Courier"/>
              </a:rPr>
              <a:t>rr6 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r2 )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= 1./r2;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 // </a:t>
            </a:r>
            <a:r>
              <a:rPr lang="sv-SE" sz="1400" dirty="0" err="1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rr</a:t>
            </a:r>
            <a:r>
              <a:rPr lang="sv-SE" sz="14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 *= </a:t>
            </a:r>
            <a:r>
              <a:rPr lang="sv-SE" sz="1400" dirty="0" err="1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rr</a:t>
            </a:r>
            <a:r>
              <a:rPr lang="sv-SE" sz="1400" dirty="0">
                <a:solidFill>
                  <a:schemeClr val="bg1">
                    <a:lumMod val="75000"/>
                  </a:schemeClr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>
                <a:latin typeface="Courier"/>
                <a:cs typeface="Courier"/>
              </a:rPr>
              <a:t>rr6 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avoid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one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sqrt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per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function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call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(to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compute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the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distance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 r)</a:t>
            </a:r>
          </a:p>
          <a:p>
            <a:pPr marL="0" indent="0">
              <a:buNone/>
              <a:tabLst>
                <a:tab pos="7889875" algn="r"/>
              </a:tabLst>
            </a:pPr>
            <a:endParaRPr lang="is-I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1933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cheap instructions	+,-,*	~1 cycle</a:t>
            </a:r>
          </a:p>
          <a:p>
            <a:pPr>
              <a:tabLst>
                <a:tab pos="2889250" algn="l"/>
                <a:tab pos="5730875" algn="l"/>
              </a:tabLst>
            </a:pPr>
            <a:r>
              <a:rPr lang="en-US" dirty="0"/>
              <a:t>Rather expensive	/	~10-20 cycles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Expensive	</a:t>
            </a:r>
            <a:r>
              <a:rPr lang="en-US" dirty="0" err="1"/>
              <a:t>sqrt</a:t>
            </a:r>
            <a:r>
              <a:rPr lang="en-US" dirty="0"/>
              <a:t>	~35 cycles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Very expensive 	trigonometric/</a:t>
            </a:r>
            <a:br>
              <a:rPr lang="en-US" dirty="0"/>
            </a:br>
            <a:r>
              <a:rPr lang="en-US" dirty="0"/>
              <a:t>	logarithmic/</a:t>
            </a:r>
            <a:br>
              <a:rPr lang="en-US" dirty="0"/>
            </a:br>
            <a:r>
              <a:rPr lang="en-US" dirty="0"/>
              <a:t>	exponential functions	~100-200 cycles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endParaRPr lang="en-US" dirty="0"/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Things get better if pipelining can be exploited</a:t>
            </a:r>
          </a:p>
          <a:p>
            <a:pPr>
              <a:tabLst>
                <a:tab pos="2889250" algn="l"/>
                <a:tab pos="3238500" algn="l"/>
                <a:tab pos="5730875" algn="l"/>
              </a:tabLst>
            </a:pPr>
            <a:r>
              <a:rPr lang="en-US" dirty="0"/>
              <a:t>Relative cost remains</a:t>
            </a:r>
          </a:p>
        </p:txBody>
      </p:sp>
    </p:spTree>
    <p:extLst>
      <p:ext uri="{BB962C8B-B14F-4D97-AF65-F5344CB8AC3E}">
        <p14:creationId xmlns:p14="http://schemas.microsoft.com/office/powerpoint/2010/main" val="135938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x0, y0, z0 : coordinates of our central atom</a:t>
            </a:r>
          </a:p>
          <a:p>
            <a:r>
              <a:rPr lang="en-US" dirty="0"/>
              <a:t>x1[1:m], y1[1:m], z1[1:m] : coordinates of m </a:t>
            </a:r>
            <a:r>
              <a:rPr lang="en-US" dirty="0" err="1"/>
              <a:t>neighbouring</a:t>
            </a:r>
            <a:r>
              <a:rPr lang="en-US" dirty="0"/>
              <a:t> atoms</a:t>
            </a:r>
          </a:p>
          <a:p>
            <a:r>
              <a:rPr lang="en-US" dirty="0"/>
              <a:t>Let m=512, 1012, </a:t>
            </a:r>
            <a:r>
              <a:rPr lang="is-IS" dirty="0"/>
              <a:t>…, 2</a:t>
            </a:r>
            <a:r>
              <a:rPr lang="is-IS" baseline="30000" dirty="0"/>
              <a:t>29</a:t>
            </a:r>
            <a:r>
              <a:rPr lang="is-IS" dirty="0"/>
              <a:t>~0.5*10</a:t>
            </a:r>
            <a:r>
              <a:rPr lang="is-IS" baseline="30000" dirty="0"/>
              <a:t>9</a:t>
            </a:r>
          </a:p>
          <a:p>
            <a:r>
              <a:rPr lang="en-US" dirty="0"/>
              <a:t>surround by outer loop iterating </a:t>
            </a:r>
            <a:r>
              <a:rPr lang="is-IS" dirty="0"/>
              <a:t>2</a:t>
            </a:r>
            <a:r>
              <a:rPr lang="is-IS" baseline="30000" dirty="0"/>
              <a:t>29</a:t>
            </a:r>
            <a:r>
              <a:rPr lang="is-IS" dirty="0"/>
              <a:t>/m times</a:t>
            </a:r>
          </a:p>
          <a:p>
            <a:pPr lvl="1"/>
            <a:r>
              <a:rPr lang="en-US" dirty="0"/>
              <a:t>every m-case executes </a:t>
            </a:r>
            <a:r>
              <a:rPr lang="is-IS" dirty="0"/>
              <a:t>2</a:t>
            </a:r>
            <a:r>
              <a:rPr lang="is-IS" baseline="30000" dirty="0"/>
              <a:t>29</a:t>
            </a:r>
            <a:r>
              <a:rPr lang="is-IS" dirty="0"/>
              <a:t> evaluations of </a:t>
            </a:r>
            <a:r>
              <a:rPr lang="is-IS" i="1" dirty="0"/>
              <a:t>V</a:t>
            </a:r>
            <a:r>
              <a:rPr lang="is-IS" i="1" baseline="-25000" dirty="0"/>
              <a:t>LJ</a:t>
            </a:r>
            <a:r>
              <a:rPr lang="is-IS" dirty="0"/>
              <a:t>(</a:t>
            </a:r>
            <a:r>
              <a:rPr lang="is-IS" i="1" dirty="0"/>
              <a:t>r</a:t>
            </a:r>
            <a:r>
              <a:rPr lang="is-IS" baseline="30000" dirty="0"/>
              <a:t>2</a:t>
            </a:r>
            <a:r>
              <a:rPr lang="is-IS" dirty="0"/>
              <a:t>)</a:t>
            </a:r>
          </a:p>
          <a:p>
            <a:r>
              <a:rPr lang="en-US" dirty="0"/>
              <a:t>V</a:t>
            </a:r>
            <a:r>
              <a:rPr lang="is-IS" dirty="0"/>
              <a:t>ariations </a:t>
            </a:r>
          </a:p>
          <a:p>
            <a:pPr lvl="1"/>
            <a:r>
              <a:rPr lang="en-US" dirty="0"/>
              <a:t>L</a:t>
            </a:r>
            <a:r>
              <a:rPr lang="is-IS" dirty="0"/>
              <a:t>oop over all m neighbouring atoms </a:t>
            </a:r>
            <a:r>
              <a:rPr lang="is-IS" b="1" dirty="0"/>
              <a:t>contiguously</a:t>
            </a:r>
          </a:p>
          <a:p>
            <a:pPr lvl="2"/>
            <a:r>
              <a:rPr lang="is-IS" dirty="0"/>
              <a:t>Structure of arrays (SoA) : x x x ... </a:t>
            </a:r>
            <a:r>
              <a:rPr lang="en-US" dirty="0"/>
              <a:t>y</a:t>
            </a:r>
            <a:r>
              <a:rPr lang="is-IS" dirty="0"/>
              <a:t> y y ... z z z ...</a:t>
            </a:r>
          </a:p>
          <a:p>
            <a:pPr lvl="2"/>
            <a:r>
              <a:rPr lang="is-IS" dirty="0"/>
              <a:t>Array of structures (AoS) : x y z ... x y z ... x y z ...</a:t>
            </a:r>
          </a:p>
          <a:p>
            <a:pPr lvl="1"/>
            <a:r>
              <a:rPr lang="en-US" dirty="0"/>
              <a:t>Pick atoms in the arrays x1, y1, z1 with a random permutation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2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practical approach </a:t>
            </a:r>
          </a:p>
          <a:p>
            <a:pPr lvl="1"/>
            <a:r>
              <a:rPr lang="en-US" dirty="0"/>
              <a:t>To build efficient applications</a:t>
            </a:r>
          </a:p>
          <a:p>
            <a:pPr lvl="1"/>
            <a:r>
              <a:rPr lang="en-US" dirty="0"/>
              <a:t>To understand performance issues</a:t>
            </a:r>
          </a:p>
          <a:p>
            <a:endParaRPr lang="en-US" dirty="0"/>
          </a:p>
          <a:p>
            <a:pPr marL="4127500" lvl="1" indent="-3854450"/>
            <a:r>
              <a:rPr lang="en-US" dirty="0">
                <a:solidFill>
                  <a:srgbClr val="FFC000"/>
                </a:solidFill>
              </a:rPr>
              <a:t>To maximize code flexibility</a:t>
            </a:r>
          </a:p>
          <a:p>
            <a:pPr marL="4127500" lvl="1" indent="-3854450"/>
            <a:r>
              <a:rPr lang="en-US" dirty="0">
                <a:solidFill>
                  <a:srgbClr val="FFC000"/>
                </a:solidFill>
              </a:rPr>
              <a:t>To minimize coding efforts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7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2593571"/>
          </a:xfrm>
        </p:spPr>
        <p:txBody>
          <a:bodyPr/>
          <a:lstStyle/>
          <a:p>
            <a:r>
              <a:rPr lang="en-US" sz="1400" b="1" dirty="0"/>
              <a:t>integer :: m </a:t>
            </a:r>
            <a:r>
              <a:rPr lang="en-US" sz="1400" dirty="0">
                <a:solidFill>
                  <a:srgbClr val="00B050"/>
                </a:solidFill>
              </a:rPr>
              <a:t>! #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atoms</a:t>
            </a:r>
            <a:endParaRPr lang="en-US" sz="1400" b="1" dirty="0">
              <a:solidFill>
                <a:srgbClr val="00B050"/>
              </a:solidFill>
            </a:endParaRPr>
          </a:p>
          <a:p>
            <a:r>
              <a:rPr lang="en-US" sz="1400" b="1" dirty="0"/>
              <a:t>integer :: k </a:t>
            </a:r>
            <a:r>
              <a:rPr lang="en-US" sz="1400" dirty="0">
                <a:solidFill>
                  <a:srgbClr val="00B050"/>
                </a:solidFill>
              </a:rPr>
              <a:t>! # of iterations, m*k=</a:t>
            </a:r>
            <a:r>
              <a:rPr lang="en-US" sz="1400" dirty="0" err="1">
                <a:solidFill>
                  <a:srgbClr val="00B050"/>
                </a:solidFill>
              </a:rPr>
              <a:t>cst</a:t>
            </a:r>
            <a:r>
              <a:rPr lang="en-US" sz="1400" dirty="0">
                <a:solidFill>
                  <a:srgbClr val="00B050"/>
                </a:solidFill>
              </a:rPr>
              <a:t>, same amount of work per iteration</a:t>
            </a:r>
          </a:p>
          <a:p>
            <a:r>
              <a:rPr lang="en-US" sz="1400" b="1" dirty="0"/>
              <a:t>real(</a:t>
            </a:r>
            <a:r>
              <a:rPr lang="en-US" sz="1400" b="1" dirty="0" err="1"/>
              <a:t>wp</a:t>
            </a:r>
            <a:r>
              <a:rPr lang="en-US" sz="1400" b="1" dirty="0"/>
              <a:t>) :: x0,y0,z0, p(3*m)</a:t>
            </a:r>
          </a:p>
          <a:p>
            <a:r>
              <a:rPr lang="en-US" sz="1400" b="1" dirty="0">
                <a:solidFill>
                  <a:srgbClr val="00B050"/>
                </a:solidFill>
              </a:rPr>
              <a:t>! Contiguous access, </a:t>
            </a:r>
            <a:r>
              <a:rPr lang="en-US" sz="1400" b="1" dirty="0" err="1">
                <a:solidFill>
                  <a:srgbClr val="00B050"/>
                </a:solidFill>
              </a:rPr>
              <a:t>SoA</a:t>
            </a:r>
            <a:r>
              <a:rPr lang="en-US" sz="1400" b="1" dirty="0">
                <a:solidFill>
                  <a:srgbClr val="00B050"/>
                </a:solidFill>
              </a:rPr>
              <a:t>: p=[xxx</a:t>
            </a:r>
            <a:r>
              <a:rPr lang="is-IS" sz="1400" b="1" dirty="0">
                <a:solidFill>
                  <a:srgbClr val="00B050"/>
                </a:solidFill>
              </a:rPr>
              <a:t>…yyy…zzz…</a:t>
            </a:r>
            <a:r>
              <a:rPr lang="en-US" sz="1400" b="1" dirty="0">
                <a:solidFill>
                  <a:srgbClr val="00B050"/>
                </a:solidFill>
              </a:rPr>
              <a:t>]</a:t>
            </a:r>
          </a:p>
          <a:p>
            <a:r>
              <a:rPr lang="hr-HR" sz="1400" b="1" dirty="0"/>
              <a:t>do </a:t>
            </a:r>
            <a:r>
              <a:rPr lang="hr-HR" sz="1400" b="1" dirty="0" err="1"/>
              <a:t>ik</a:t>
            </a:r>
            <a:r>
              <a:rPr lang="hr-HR" sz="1400" b="1" dirty="0"/>
              <a:t>=1,k</a:t>
            </a:r>
          </a:p>
          <a:p>
            <a:r>
              <a:rPr lang="pl-PL" sz="1400" dirty="0"/>
              <a:t>        </a:t>
            </a:r>
            <a:r>
              <a:rPr lang="pl-PL" sz="1400" b="1" dirty="0"/>
              <a:t>do im=1,m</a:t>
            </a:r>
          </a:p>
          <a:p>
            <a:r>
              <a:rPr lang="en-US" sz="1400" dirty="0"/>
              <a:t>            r2 = (p(</a:t>
            </a:r>
            <a:r>
              <a:rPr lang="en-US" sz="1400" dirty="0" err="1"/>
              <a:t>im</a:t>
            </a:r>
            <a:r>
              <a:rPr lang="en-US" sz="1400" dirty="0"/>
              <a:t>)-x0)**2 +(p(</a:t>
            </a:r>
            <a:r>
              <a:rPr lang="en-US" sz="1400" dirty="0" err="1"/>
              <a:t>m+im</a:t>
            </a:r>
            <a:r>
              <a:rPr lang="en-US" sz="1400" dirty="0"/>
              <a:t>)-y0)**2 +(p(2*</a:t>
            </a:r>
            <a:r>
              <a:rPr lang="en-US" sz="1400" dirty="0" err="1"/>
              <a:t>m+im</a:t>
            </a:r>
            <a:r>
              <a:rPr lang="en-US" sz="1400" dirty="0"/>
              <a:t>)-z0)**2</a:t>
            </a:r>
          </a:p>
          <a:p>
            <a:r>
              <a:rPr lang="de-DE" sz="1400" dirty="0"/>
              <a:t>            v = v + lj_pot2(r2)</a:t>
            </a:r>
          </a:p>
          <a:p>
            <a:r>
              <a:rPr lang="de-DE" sz="1400" dirty="0"/>
              <a:t>        </a:t>
            </a:r>
            <a:r>
              <a:rPr lang="de-DE" sz="1400" b="1" dirty="0" err="1"/>
              <a:t>enddo</a:t>
            </a:r>
            <a:endParaRPr lang="de-DE" sz="1400" b="1" dirty="0"/>
          </a:p>
          <a:p>
            <a:r>
              <a:rPr lang="de-DE" sz="1400" b="1" dirty="0" err="1"/>
              <a:t>enddo</a:t>
            </a:r>
            <a:endParaRPr lang="de-DE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- Contiguous - </a:t>
            </a:r>
            <a:r>
              <a:rPr lang="en-US" dirty="0" err="1"/>
              <a:t>SoA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426252"/>
              </p:ext>
            </p:extLst>
          </p:nvPr>
        </p:nvGraphicFramePr>
        <p:xfrm>
          <a:off x="1516871" y="43307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61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2504671"/>
          </a:xfrm>
        </p:spPr>
        <p:txBody>
          <a:bodyPr/>
          <a:lstStyle/>
          <a:p>
            <a:r>
              <a:rPr lang="en-US" sz="1400" b="1" dirty="0"/>
              <a:t>integer :: m </a:t>
            </a:r>
            <a:r>
              <a:rPr lang="en-US" sz="1400" dirty="0">
                <a:solidFill>
                  <a:srgbClr val="00B050"/>
                </a:solidFill>
              </a:rPr>
              <a:t>! Number of </a:t>
            </a:r>
            <a:r>
              <a:rPr lang="en-US" sz="1400" dirty="0" err="1">
                <a:solidFill>
                  <a:srgbClr val="00B050"/>
                </a:solidFill>
              </a:rPr>
              <a:t>neighbour</a:t>
            </a:r>
            <a:r>
              <a:rPr lang="en-US" sz="1400" dirty="0">
                <a:solidFill>
                  <a:srgbClr val="00B050"/>
                </a:solidFill>
              </a:rPr>
              <a:t> atoms</a:t>
            </a:r>
          </a:p>
          <a:p>
            <a:r>
              <a:rPr lang="en-US" sz="1400" b="1" dirty="0"/>
              <a:t>real(</a:t>
            </a:r>
            <a:r>
              <a:rPr lang="en-US" sz="1400" b="1" dirty="0" err="1"/>
              <a:t>wp</a:t>
            </a:r>
            <a:r>
              <a:rPr lang="en-US" sz="1400" b="1" dirty="0"/>
              <a:t>) :: x0,y0,z0, p(3*m)</a:t>
            </a:r>
          </a:p>
          <a:p>
            <a:r>
              <a:rPr lang="de-DE" sz="1400" b="1" dirty="0">
                <a:solidFill>
                  <a:srgbClr val="00B050"/>
                </a:solidFill>
              </a:rPr>
              <a:t>! </a:t>
            </a:r>
            <a:r>
              <a:rPr lang="de-DE" sz="1400" b="1" dirty="0" err="1">
                <a:solidFill>
                  <a:srgbClr val="00B050"/>
                </a:solidFill>
              </a:rPr>
              <a:t>ordered</a:t>
            </a:r>
            <a:r>
              <a:rPr lang="de-DE" sz="1400" b="1" dirty="0">
                <a:solidFill>
                  <a:srgbClr val="00B050"/>
                </a:solidFill>
              </a:rPr>
              <a:t> </a:t>
            </a:r>
            <a:r>
              <a:rPr lang="de-DE" sz="1400" b="1" dirty="0" err="1">
                <a:solidFill>
                  <a:srgbClr val="00B050"/>
                </a:solidFill>
              </a:rPr>
              <a:t>access</a:t>
            </a:r>
            <a:r>
              <a:rPr lang="de-DE" sz="1400" b="1" dirty="0">
                <a:solidFill>
                  <a:srgbClr val="00B050"/>
                </a:solidFill>
              </a:rPr>
              <a:t>, </a:t>
            </a:r>
            <a:r>
              <a:rPr lang="de-DE" sz="1400" b="1" dirty="0" err="1">
                <a:solidFill>
                  <a:srgbClr val="00B050"/>
                </a:solidFill>
              </a:rPr>
              <a:t>AoS</a:t>
            </a:r>
            <a:r>
              <a:rPr lang="de-DE" sz="1400" b="1" dirty="0">
                <a:solidFill>
                  <a:srgbClr val="00B050"/>
                </a:solidFill>
              </a:rPr>
              <a:t>: p=</a:t>
            </a:r>
            <a:r>
              <a:rPr lang="en-US" sz="1400" b="1" dirty="0">
                <a:solidFill>
                  <a:srgbClr val="00B050"/>
                </a:solidFill>
              </a:rPr>
              <a:t>[</a:t>
            </a:r>
            <a:r>
              <a:rPr lang="en-US" sz="1400" b="1" dirty="0" err="1">
                <a:solidFill>
                  <a:srgbClr val="00B050"/>
                </a:solidFill>
              </a:rPr>
              <a:t>xyzxyzxyz</a:t>
            </a:r>
            <a:r>
              <a:rPr lang="is-IS" sz="1400" b="1" dirty="0">
                <a:solidFill>
                  <a:srgbClr val="00B050"/>
                </a:solidFill>
              </a:rPr>
              <a:t>…</a:t>
            </a:r>
            <a:r>
              <a:rPr lang="en-US" sz="1400" b="1" dirty="0">
                <a:solidFill>
                  <a:srgbClr val="00B050"/>
                </a:solidFill>
              </a:rPr>
              <a:t>]</a:t>
            </a:r>
            <a:endParaRPr lang="de-DE" sz="1400" b="1" dirty="0">
              <a:solidFill>
                <a:srgbClr val="00B050"/>
              </a:solidFill>
            </a:endParaRPr>
          </a:p>
          <a:p>
            <a:r>
              <a:rPr lang="hr-HR" sz="1400" b="1" dirty="0"/>
              <a:t>do </a:t>
            </a:r>
            <a:r>
              <a:rPr lang="hr-HR" sz="1400" b="1" dirty="0" err="1"/>
              <a:t>ik</a:t>
            </a:r>
            <a:r>
              <a:rPr lang="hr-HR" sz="1400" b="1" dirty="0"/>
              <a:t>=1,k</a:t>
            </a:r>
          </a:p>
          <a:p>
            <a:r>
              <a:rPr lang="pl-PL" sz="1400" b="1" dirty="0"/>
              <a:t>    do im=1,m</a:t>
            </a:r>
          </a:p>
          <a:p>
            <a:r>
              <a:rPr lang="en-US" sz="1400" dirty="0"/>
              <a:t>        r2 = (p(</a:t>
            </a:r>
            <a:r>
              <a:rPr lang="en-US" sz="1400" dirty="0" err="1"/>
              <a:t>im</a:t>
            </a:r>
            <a:r>
              <a:rPr lang="en-US" sz="1400" dirty="0"/>
              <a:t>)-x0)**2 +(p(1+im)-y0)**2 +(p(2+im)-z0)**2</a:t>
            </a:r>
          </a:p>
          <a:p>
            <a:r>
              <a:rPr lang="de-DE" sz="1400" dirty="0"/>
              <a:t>        v = v + lj_pot2(r2)</a:t>
            </a:r>
          </a:p>
          <a:p>
            <a:r>
              <a:rPr lang="de-DE" sz="1400" dirty="0"/>
              <a:t>    </a:t>
            </a:r>
            <a:r>
              <a:rPr lang="de-DE" sz="1400" b="1" dirty="0" err="1"/>
              <a:t>enddo</a:t>
            </a:r>
            <a:endParaRPr lang="de-DE" sz="1400" b="1" dirty="0"/>
          </a:p>
          <a:p>
            <a:r>
              <a:rPr lang="de-DE" sz="1400" b="1" dirty="0" err="1"/>
              <a:t>enddo</a:t>
            </a:r>
            <a:endParaRPr lang="de-DE" sz="1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- Contiguous - </a:t>
            </a:r>
            <a:r>
              <a:rPr lang="en-US" dirty="0" err="1"/>
              <a:t>AoS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84567"/>
              </p:ext>
            </p:extLst>
          </p:nvPr>
        </p:nvGraphicFramePr>
        <p:xfrm>
          <a:off x="1516871" y="433070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  <a:endParaRPr lang="en-US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07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3266671"/>
          </a:xfrm>
        </p:spPr>
        <p:txBody>
          <a:bodyPr/>
          <a:lstStyle/>
          <a:p>
            <a:r>
              <a:rPr lang="en-US" sz="1400" b="1" dirty="0"/>
              <a:t>integer :: m </a:t>
            </a:r>
            <a:r>
              <a:rPr lang="en-US" sz="1400" dirty="0"/>
              <a:t>! Number of </a:t>
            </a:r>
            <a:r>
              <a:rPr lang="en-US" sz="1400" dirty="0" err="1"/>
              <a:t>neighbour</a:t>
            </a:r>
            <a:r>
              <a:rPr lang="en-US" sz="1400" dirty="0"/>
              <a:t> atoms</a:t>
            </a:r>
          </a:p>
          <a:p>
            <a:r>
              <a:rPr lang="en-US" sz="1400" b="1" dirty="0"/>
              <a:t>real(</a:t>
            </a:r>
            <a:r>
              <a:rPr lang="en-US" sz="1400" b="1" dirty="0" err="1"/>
              <a:t>wp</a:t>
            </a:r>
            <a:r>
              <a:rPr lang="en-US" sz="1400" b="1" dirty="0"/>
              <a:t>) :: x0,y0,z0, p(3*m)</a:t>
            </a:r>
          </a:p>
          <a:p>
            <a:endParaRPr lang="en-US" sz="1400" b="1" dirty="0"/>
          </a:p>
          <a:p>
            <a:r>
              <a:rPr lang="en-US" sz="1400" b="1" dirty="0"/>
              <a:t>integer :: j(m) </a:t>
            </a:r>
            <a:r>
              <a:rPr lang="en-US" sz="1400" dirty="0">
                <a:solidFill>
                  <a:srgbClr val="00B050"/>
                </a:solidFill>
              </a:rPr>
              <a:t>! random permutation of [1:m]</a:t>
            </a:r>
          </a:p>
          <a:p>
            <a:endParaRPr lang="en-US" sz="1400" dirty="0"/>
          </a:p>
          <a:p>
            <a:r>
              <a:rPr lang="en-US" sz="1400" dirty="0"/>
              <a:t>! random access</a:t>
            </a:r>
          </a:p>
          <a:p>
            <a:r>
              <a:rPr lang="hr-HR" sz="1400" b="1" dirty="0"/>
              <a:t>do </a:t>
            </a:r>
            <a:r>
              <a:rPr lang="hr-HR" sz="1400" b="1" dirty="0" err="1"/>
              <a:t>ik</a:t>
            </a:r>
            <a:r>
              <a:rPr lang="hr-HR" sz="1400" b="1" dirty="0"/>
              <a:t>=1,k</a:t>
            </a:r>
          </a:p>
          <a:p>
            <a:r>
              <a:rPr lang="pl-PL" sz="1400" dirty="0"/>
              <a:t>    </a:t>
            </a:r>
            <a:r>
              <a:rPr lang="pl-PL" sz="1400" b="1" dirty="0"/>
              <a:t>do im=1,m</a:t>
            </a:r>
          </a:p>
          <a:p>
            <a:r>
              <a:rPr lang="en-US" sz="1400" dirty="0"/>
              <a:t>        r2 = (p(j(</a:t>
            </a:r>
            <a:r>
              <a:rPr lang="en-US" sz="1400" dirty="0" err="1"/>
              <a:t>im</a:t>
            </a:r>
            <a:r>
              <a:rPr lang="en-US" sz="1400" dirty="0"/>
              <a:t>))-x0)**2 +(p(j(</a:t>
            </a:r>
            <a:r>
              <a:rPr lang="en-US" sz="1400" dirty="0" err="1"/>
              <a:t>im</a:t>
            </a:r>
            <a:r>
              <a:rPr lang="en-US" sz="1400" dirty="0"/>
              <a:t>)+m)-y0)**2 +(p(j(</a:t>
            </a:r>
            <a:r>
              <a:rPr lang="en-US" sz="1400" dirty="0" err="1"/>
              <a:t>im</a:t>
            </a:r>
            <a:r>
              <a:rPr lang="en-US" sz="1400" dirty="0"/>
              <a:t>)+2*m)-z0)**2</a:t>
            </a:r>
          </a:p>
          <a:p>
            <a:r>
              <a:rPr lang="de-DE" sz="1400" dirty="0"/>
              <a:t>        v = v + lj_pot2(r2)</a:t>
            </a:r>
          </a:p>
          <a:p>
            <a:r>
              <a:rPr lang="de-DE" sz="1400" dirty="0"/>
              <a:t>    </a:t>
            </a:r>
            <a:r>
              <a:rPr lang="de-DE" sz="1400" b="1" dirty="0" err="1"/>
              <a:t>enddo</a:t>
            </a:r>
            <a:endParaRPr lang="de-DE" sz="1400" b="1" dirty="0"/>
          </a:p>
          <a:p>
            <a:r>
              <a:rPr lang="de-DE" sz="1400" b="1" dirty="0" err="1"/>
              <a:t>enddo</a:t>
            </a:r>
            <a:endParaRPr lang="de-DE" sz="1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- Random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12657"/>
              </p:ext>
            </p:extLst>
          </p:nvPr>
        </p:nvGraphicFramePr>
        <p:xfrm>
          <a:off x="1516871" y="476532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4C5E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4C5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4C5E"/>
                          </a:solidFill>
                        </a:rPr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69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001304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21598" y="2603501"/>
            <a:ext cx="1282701" cy="533399"/>
          </a:xfrm>
          <a:prstGeom prst="wedgeRoundRectCallout">
            <a:avLst>
              <a:gd name="adj1" fmla="val -109303"/>
              <a:gd name="adj2" fmla="val -13483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0820" y="2603500"/>
            <a:ext cx="1283479" cy="533399"/>
          </a:xfrm>
          <a:prstGeom prst="wedgeRoundRectCallout">
            <a:avLst>
              <a:gd name="adj1" fmla="val -103669"/>
              <a:gd name="adj2" fmla="val 47944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Q1: What is going on?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20819" y="4445793"/>
            <a:ext cx="1283481" cy="533399"/>
          </a:xfrm>
          <a:prstGeom prst="wedgeRoundRectCallout">
            <a:avLst>
              <a:gd name="adj1" fmla="val -90878"/>
              <a:gd name="adj2" fmla="val 14373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</p:txBody>
      </p:sp>
    </p:spTree>
    <p:extLst>
      <p:ext uri="{BB962C8B-B14F-4D97-AF65-F5344CB8AC3E}">
        <p14:creationId xmlns:p14="http://schemas.microsoft.com/office/powerpoint/2010/main" val="69100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factors influence performance of a code?</a:t>
            </a:r>
          </a:p>
          <a:p>
            <a:r>
              <a:rPr lang="en-US" dirty="0"/>
              <a:t>Machine limits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40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≝ Maximum # floating point operations per second</a:t>
            </a:r>
          </a:p>
          <a:p>
            <a:endParaRPr lang="en-US" dirty="0"/>
          </a:p>
          <a:p>
            <a:r>
              <a:rPr lang="en-US" dirty="0"/>
              <a:t>For a single core the peak performance =</a:t>
            </a:r>
          </a:p>
          <a:p>
            <a:pPr lvl="1"/>
            <a:r>
              <a:rPr lang="en-US" dirty="0"/>
              <a:t>2*8 instructions per cycle in SP </a:t>
            </a:r>
          </a:p>
          <a:p>
            <a:pPr lvl="1"/>
            <a:r>
              <a:rPr lang="en-US" dirty="0"/>
              <a:t>2*4 instructions per cycle in DP</a:t>
            </a:r>
          </a:p>
          <a:p>
            <a:pPr lvl="2"/>
            <a:r>
              <a:rPr lang="en-US" dirty="0"/>
              <a:t>The 2 comes from the fused multiply and add</a:t>
            </a:r>
          </a:p>
          <a:p>
            <a:pPr lvl="2"/>
            <a:r>
              <a:rPr lang="en-US" dirty="0"/>
              <a:t>The 8, resp. 4 come from the vector register width</a:t>
            </a:r>
          </a:p>
          <a:p>
            <a:endParaRPr lang="en-US" dirty="0"/>
          </a:p>
          <a:p>
            <a:r>
              <a:rPr lang="en-US" dirty="0"/>
              <a:t>Peak performance per node </a:t>
            </a:r>
          </a:p>
          <a:p>
            <a:pPr lvl="1"/>
            <a:r>
              <a:rPr lang="en-US" dirty="0"/>
              <a:t>(1 cycle = 1/</a:t>
            </a:r>
            <a:r>
              <a:rPr lang="en-US" dirty="0" err="1"/>
              <a:t>clock_frequency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Assuming 1 hardware thread per core: </a:t>
            </a:r>
          </a:p>
          <a:p>
            <a:pPr lvl="1"/>
            <a:r>
              <a:rPr lang="en-US" dirty="0"/>
              <a:t>(#cores=20) * 2*8(SP) * (f=2.8Ghz) = 896 </a:t>
            </a:r>
            <a:r>
              <a:rPr lang="en-US" dirty="0" err="1"/>
              <a:t>Gflop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(#cores=20) * 2*4(DP) * (f=2.8Ghz) = 448 </a:t>
            </a:r>
            <a:r>
              <a:rPr lang="en-US" dirty="0" err="1"/>
              <a:t>Gflop</a:t>
            </a:r>
            <a:r>
              <a:rPr lang="en-US" dirty="0"/>
              <a:t>/s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Peak performance is not the only limiting factor</a:t>
            </a:r>
            <a:r>
              <a:rPr lang="is-IS" dirty="0"/>
              <a:t>…</a:t>
            </a:r>
          </a:p>
          <a:p>
            <a:r>
              <a:rPr lang="en-US" dirty="0"/>
              <a:t>It </a:t>
            </a:r>
            <a:r>
              <a:rPr lang="en-US" dirty="0" err="1"/>
              <a:t>i</a:t>
            </a:r>
            <a:r>
              <a:rPr lang="is-IS" dirty="0"/>
              <a:t>s not the most common limiting factor</a:t>
            </a:r>
          </a:p>
          <a:p>
            <a:r>
              <a:rPr lang="is-IS" dirty="0"/>
              <a:t>Instructions operate on data, ...</a:t>
            </a:r>
          </a:p>
          <a:p>
            <a:r>
              <a:rPr lang="en-US" dirty="0"/>
              <a:t>Data resides in memory</a:t>
            </a:r>
          </a:p>
          <a:p>
            <a:r>
              <a:rPr lang="en-US" dirty="0"/>
              <a:t>Accessing data takes time (and energy)</a:t>
            </a:r>
          </a:p>
          <a:p>
            <a:pPr lvl="1"/>
            <a:r>
              <a:rPr lang="en-US" dirty="0"/>
              <a:t>Data has to be moved from memory to </a:t>
            </a:r>
            <a:r>
              <a:rPr lang="en-US" dirty="0" err="1"/>
              <a:t>cpu</a:t>
            </a:r>
            <a:r>
              <a:rPr lang="en-US" dirty="0"/>
              <a:t> register before it can be processed</a:t>
            </a:r>
            <a:endParaRPr lang="is-IS" dirty="0"/>
          </a:p>
          <a:p>
            <a:r>
              <a:rPr lang="is-IS" dirty="0"/>
              <a:t>Peak performance has increased much faster than the speed at which data can be moved between memory and cpu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is-IS" dirty="0"/>
          </a:p>
          <a:p>
            <a:r>
              <a:rPr lang="is-IS" dirty="0"/>
              <a:t>Memory </a:t>
            </a:r>
            <a:r>
              <a:rPr lang="is-IS" b="1" dirty="0"/>
              <a:t>bandwidth</a:t>
            </a:r>
          </a:p>
          <a:p>
            <a:pPr lvl="1"/>
            <a:r>
              <a:rPr lang="en-US" dirty="0"/>
              <a:t>T</a:t>
            </a:r>
            <a:r>
              <a:rPr lang="is-IS" dirty="0"/>
              <a:t>he maximum number of bytes that can be moved per second between main memory and the cores</a:t>
            </a:r>
          </a:p>
          <a:p>
            <a:pPr lvl="1"/>
            <a:r>
              <a:rPr lang="is-IS" dirty="0"/>
              <a:t>Hopper </a:t>
            </a:r>
          </a:p>
          <a:p>
            <a:pPr lvl="2"/>
            <a:r>
              <a:rPr lang="is-IS" dirty="0"/>
              <a:t>92-110 GB/s (varies depending on read:write ratio)</a:t>
            </a:r>
            <a:endParaRPr lang="en-US" dirty="0"/>
          </a:p>
          <a:p>
            <a:endParaRPr lang="is-IS" dirty="0"/>
          </a:p>
          <a:p>
            <a:r>
              <a:rPr lang="is-IS" dirty="0"/>
              <a:t>Memory </a:t>
            </a:r>
            <a:r>
              <a:rPr lang="is-IS" b="1" dirty="0"/>
              <a:t>latency</a:t>
            </a:r>
          </a:p>
          <a:p>
            <a:pPr lvl="1"/>
            <a:r>
              <a:rPr lang="en-US" dirty="0"/>
              <a:t>T</a:t>
            </a:r>
            <a:r>
              <a:rPr lang="is-IS" dirty="0"/>
              <a:t>he number of cycles (or the time) needed to fetch a single item from main memory</a:t>
            </a:r>
          </a:p>
          <a:p>
            <a:pPr lvl="1"/>
            <a:r>
              <a:rPr lang="en-US" dirty="0"/>
              <a:t>Hopper</a:t>
            </a:r>
          </a:p>
          <a:p>
            <a:pPr lvl="2"/>
            <a:r>
              <a:rPr lang="en-US" dirty="0"/>
              <a:t>~180 cycles (within socket)</a:t>
            </a:r>
          </a:p>
          <a:p>
            <a:pPr lvl="2"/>
            <a:r>
              <a:rPr lang="en-US" dirty="0"/>
              <a:t>~350 cycles (across sockets)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moving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is </a:t>
            </a:r>
            <a:r>
              <a:rPr lang="en-US" b="1" dirty="0"/>
              <a:t>c</a:t>
            </a:r>
            <a:r>
              <a:rPr lang="is-IS" b="1" dirty="0"/>
              <a:t>ompute bound</a:t>
            </a:r>
            <a:r>
              <a:rPr lang="is-IS" dirty="0"/>
              <a:t> if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cpu</a:t>
            </a:r>
            <a:r>
              <a:rPr lang="en-US" dirty="0"/>
              <a:t> can execute its compute instructions without having to wait for data</a:t>
            </a:r>
          </a:p>
          <a:p>
            <a:pPr lvl="1"/>
            <a:r>
              <a:rPr lang="en-US" dirty="0"/>
              <a:t>The limit is the theoretical peak performance</a:t>
            </a:r>
            <a:endParaRPr lang="is-IS" dirty="0"/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U</a:t>
            </a:r>
            <a:r>
              <a:rPr lang="is-IS" dirty="0">
                <a:solidFill>
                  <a:srgbClr val="C00000"/>
                </a:solidFill>
              </a:rPr>
              <a:t>sed to be the common case – not any more</a:t>
            </a:r>
            <a:r>
              <a:rPr lang="is-IS" dirty="0"/>
              <a:t>]</a:t>
            </a:r>
          </a:p>
          <a:p>
            <a:pPr lvl="1"/>
            <a:endParaRPr lang="is-IS" dirty="0"/>
          </a:p>
          <a:p>
            <a:r>
              <a:rPr lang="en-US" dirty="0"/>
              <a:t>Code is </a:t>
            </a:r>
            <a:r>
              <a:rPr lang="en-US" b="1" dirty="0"/>
              <a:t>memory bound</a:t>
            </a:r>
            <a:r>
              <a:rPr lang="en-US" dirty="0"/>
              <a:t> if</a:t>
            </a:r>
            <a:endParaRPr lang="is-IS" dirty="0"/>
          </a:p>
          <a:p>
            <a:pPr lvl="1"/>
            <a:r>
              <a:rPr lang="en-US" dirty="0"/>
              <a:t>A</a:t>
            </a:r>
            <a:r>
              <a:rPr lang="is-IS" dirty="0"/>
              <a:t> considerable amount of cycles is spent waiting for data</a:t>
            </a:r>
          </a:p>
          <a:p>
            <a:pPr lvl="1"/>
            <a:r>
              <a:rPr lang="en-US" dirty="0"/>
              <a:t>Too much data requested:  </a:t>
            </a:r>
          </a:p>
          <a:p>
            <a:pPr lvl="2"/>
            <a:r>
              <a:rPr lang="en-US" b="1" dirty="0"/>
              <a:t>B</a:t>
            </a:r>
            <a:r>
              <a:rPr lang="is-IS" b="1" dirty="0"/>
              <a:t>andwidth saturation </a:t>
            </a:r>
            <a:r>
              <a:rPr lang="is-IS" dirty="0"/>
              <a:t>= machine limit</a:t>
            </a:r>
          </a:p>
          <a:p>
            <a:pPr lvl="1"/>
            <a:r>
              <a:rPr lang="en-US" dirty="0"/>
              <a:t>Too distant data requested:</a:t>
            </a:r>
          </a:p>
          <a:p>
            <a:pPr lvl="2"/>
            <a:r>
              <a:rPr lang="en-US" dirty="0"/>
              <a:t>If data is not in the cache: latency penalty</a:t>
            </a:r>
          </a:p>
          <a:p>
            <a:pPr lvl="2"/>
            <a:r>
              <a:rPr lang="en-US" dirty="0"/>
              <a:t>Latency problem = machine limit 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most common situation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070519" y="6096454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2070519" y="2856094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2070519" y="3576174"/>
            <a:ext cx="2286000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4374775" y="3576174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24965" y="6168462"/>
                <a:ext cx="37853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aseline="0" dirty="0">
                    <a:solidFill>
                      <a:srgbClr val="003D62"/>
                    </a:solidFill>
                    <a:latin typeface="+mj-lt"/>
                  </a:rPr>
                  <a:t>Computational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baseline="0" smtClean="0">
                            <a:solidFill>
                              <a:srgbClr val="003D6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baseline="0" smtClean="0">
                            <a:solidFill>
                              <a:srgbClr val="003D62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baseline="0" smtClean="0">
                            <a:solidFill>
                              <a:srgbClr val="003D62"/>
                            </a:solidFill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600" baseline="0" dirty="0">
                    <a:solidFill>
                      <a:srgbClr val="003D62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rgbClr val="003D62"/>
                    </a:solidFill>
                    <a:latin typeface="+mj-lt"/>
                  </a:rPr>
                  <a:t>= flops per Byte</a:t>
                </a:r>
                <a:endParaRPr lang="en-US" sz="1600" baseline="0" dirty="0">
                  <a:solidFill>
                    <a:srgbClr val="003D6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965" y="6168462"/>
                <a:ext cx="3785395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80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 rot="16200000">
            <a:off x="105686" y="4337917"/>
            <a:ext cx="315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>
                <a:solidFill>
                  <a:srgbClr val="003D62"/>
                </a:solidFill>
                <a:latin typeface="+mj-lt"/>
              </a:rPr>
              <a:t>Performance = flops</a:t>
            </a:r>
            <a:r>
              <a:rPr lang="en-US" sz="1800" dirty="0">
                <a:solidFill>
                  <a:srgbClr val="003D62"/>
                </a:solidFill>
                <a:latin typeface="+mj-lt"/>
              </a:rPr>
              <a:t> per second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9071" y="3370894"/>
            <a:ext cx="1711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7E002F"/>
                </a:solidFill>
                <a:latin typeface="+mj-lt"/>
              </a:rPr>
              <a:t>peak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18753246">
                <a:off x="2438239" y="4293336"/>
                <a:ext cx="14218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aseline="0" dirty="0">
                    <a:solidFill>
                      <a:schemeClr val="tx2"/>
                    </a:solidFill>
                    <a:latin typeface="+mn-lt"/>
                  </a:rPr>
                  <a:t>Bandwidth x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2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600" baseline="0" dirty="0">
                  <a:solidFill>
                    <a:schemeClr val="tx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53246">
                <a:off x="2438239" y="4293336"/>
                <a:ext cx="1421864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513" t="-6667" r="-1407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734451" y="3022329"/>
            <a:ext cx="1485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Memory bound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2070519" y="3576174"/>
            <a:ext cx="2304256" cy="3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499640" y="3032340"/>
            <a:ext cx="1535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Compute bound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4364995" y="2933875"/>
            <a:ext cx="0" cy="5152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ounded Rectangular Callout 22"/>
          <p:cNvSpPr/>
          <p:nvPr/>
        </p:nvSpPr>
        <p:spPr bwMode="auto">
          <a:xfrm>
            <a:off x="3697457" y="1924891"/>
            <a:ext cx="2282805" cy="899883"/>
          </a:xfrm>
          <a:prstGeom prst="wedgeRoundRectCallout">
            <a:avLst>
              <a:gd name="adj1" fmla="val -21516"/>
              <a:gd name="adj2" fmla="val 133414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Sweet spot</a:t>
            </a:r>
            <a:r>
              <a:rPr lang="en-US" sz="1200" dirty="0">
                <a:solidFill>
                  <a:srgbClr val="004C5E"/>
                </a:solidFill>
              </a:rPr>
              <a:t>: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All resources optimally used: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Bandwidth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saturated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Running at peak performance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6514461" y="1951607"/>
            <a:ext cx="2404627" cy="1304342"/>
          </a:xfrm>
          <a:prstGeom prst="wedgeRoundRectCallout">
            <a:avLst>
              <a:gd name="adj1" fmla="val -39648"/>
              <a:gd name="adj2" fmla="val 75052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Running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at peak performance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Bandwidth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not saturated</a:t>
            </a:r>
            <a:b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</a:b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Energy efficient computation</a:t>
            </a:r>
          </a:p>
          <a:p>
            <a:r>
              <a:rPr lang="en-US" sz="1200" baseline="0" dirty="0">
                <a:solidFill>
                  <a:srgbClr val="004C5E"/>
                </a:solidFill>
              </a:rPr>
              <a:t>(</a:t>
            </a:r>
            <a:r>
              <a:rPr lang="en-US" sz="1200" dirty="0">
                <a:solidFill>
                  <a:srgbClr val="004C5E"/>
                </a:solidFill>
              </a:rPr>
              <a:t>Moving data costs more energy than executing instructions)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02921" y="1930110"/>
            <a:ext cx="2528888" cy="894664"/>
          </a:xfrm>
          <a:prstGeom prst="wedgeRoundRectCallout">
            <a:avLst>
              <a:gd name="adj1" fmla="val 64916"/>
              <a:gd name="adj2" fmla="val 24389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Bandwidth saturated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Running below peak performance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Not energy efficient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238435" y="4297945"/>
            <a:ext cx="3646081" cy="1800000"/>
            <a:chOff x="2607786" y="3935895"/>
            <a:chExt cx="4262141" cy="2160184"/>
          </a:xfrm>
        </p:grpSpPr>
        <p:sp>
          <p:nvSpPr>
            <p:cNvPr id="8" name="Right Triangle 7"/>
            <p:cNvSpPr/>
            <p:nvPr/>
          </p:nvSpPr>
          <p:spPr bwMode="auto">
            <a:xfrm flipH="1">
              <a:off x="2607786" y="3935895"/>
              <a:ext cx="1891852" cy="2160183"/>
            </a:xfrm>
            <a:prstGeom prst="rtTriangle">
              <a:avLst/>
            </a:prstGeom>
            <a:solidFill>
              <a:srgbClr val="C00000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499639" y="3935895"/>
              <a:ext cx="2370288" cy="2160184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29" name="Rounded Rectangular Callout 28"/>
          <p:cNvSpPr/>
          <p:nvPr/>
        </p:nvSpPr>
        <p:spPr bwMode="auto">
          <a:xfrm>
            <a:off x="4762324" y="4417100"/>
            <a:ext cx="2027140" cy="1492044"/>
          </a:xfrm>
          <a:prstGeom prst="wedgeRoundRectCallout">
            <a:avLst>
              <a:gd name="adj1" fmla="val -21525"/>
              <a:gd name="adj2" fmla="val 48162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Running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below all machine limits</a:t>
            </a: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1200" dirty="0">
                <a:solidFill>
                  <a:srgbClr val="004C5E"/>
                </a:solidFill>
              </a:rPr>
              <a:t>Mixture of compute bound and memory bound sections</a:t>
            </a: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Cache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misses</a:t>
            </a:r>
            <a:endParaRPr lang="en-US" sz="1200" dirty="0">
              <a:solidFill>
                <a:srgbClr val="004C5E"/>
              </a:solidFill>
            </a:endParaRPr>
          </a:p>
          <a:p>
            <a:pPr marL="171450" marR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Expensive instructions</a:t>
            </a:r>
          </a:p>
        </p:txBody>
      </p:sp>
      <p:sp>
        <p:nvSpPr>
          <p:cNvPr id="13" name="Right Triangle 12"/>
          <p:cNvSpPr>
            <a:spLocks noChangeAspect="1"/>
          </p:cNvSpPr>
          <p:nvPr/>
        </p:nvSpPr>
        <p:spPr bwMode="auto">
          <a:xfrm flipH="1">
            <a:off x="2141737" y="3640603"/>
            <a:ext cx="2196000" cy="2428968"/>
          </a:xfrm>
          <a:prstGeom prst="rtTriangle">
            <a:avLst/>
          </a:prstGeom>
          <a:solidFill>
            <a:srgbClr val="C00000">
              <a:alpha val="20000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0" name="Rounded Rectangular Callout 29"/>
          <p:cNvSpPr/>
          <p:nvPr/>
        </p:nvSpPr>
        <p:spPr bwMode="auto">
          <a:xfrm>
            <a:off x="2878373" y="5349696"/>
            <a:ext cx="1388114" cy="613348"/>
          </a:xfrm>
          <a:prstGeom prst="wedgeRoundRectCallout">
            <a:avLst>
              <a:gd name="adj1" fmla="val -21525"/>
              <a:gd name="adj2" fmla="val 48162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Memory bound </a:t>
            </a:r>
            <a:r>
              <a:rPr kumimoji="0" lang="en-US" sz="1200" b="0" i="0" u="none" strike="noStrike" cap="none" normalizeH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= most common situation</a:t>
            </a:r>
            <a:endParaRPr kumimoji="0" lang="en-US" sz="1200" b="0" i="0" u="none" strike="noStrike" cap="none" normalizeH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502921" y="1306113"/>
            <a:ext cx="83824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4C5E"/>
                </a:solidFill>
              </a:rPr>
              <a:t>Useful video: https://</a:t>
            </a:r>
            <a:r>
              <a:rPr lang="en-US" sz="1600" dirty="0" err="1">
                <a:solidFill>
                  <a:srgbClr val="004C5E"/>
                </a:solidFill>
              </a:rPr>
              <a:t>software.intel.com</a:t>
            </a:r>
            <a:r>
              <a:rPr lang="en-US" sz="1600" dirty="0">
                <a:solidFill>
                  <a:srgbClr val="004C5E"/>
                </a:solidFill>
              </a:rPr>
              <a:t>/</a:t>
            </a:r>
            <a:r>
              <a:rPr lang="en-US" sz="1600" dirty="0" err="1">
                <a:solidFill>
                  <a:srgbClr val="004C5E"/>
                </a:solidFill>
              </a:rPr>
              <a:t>en</a:t>
            </a:r>
            <a:r>
              <a:rPr lang="en-US" sz="1600" dirty="0">
                <a:solidFill>
                  <a:srgbClr val="004C5E"/>
                </a:solidFill>
              </a:rPr>
              <a:t>-us/videos/roofline-analysis-in-intel-advisor-2017</a:t>
            </a:r>
          </a:p>
        </p:txBody>
      </p:sp>
    </p:spTree>
    <p:extLst>
      <p:ext uri="{BB962C8B-B14F-4D97-AF65-F5344CB8AC3E}">
        <p14:creationId xmlns:p14="http://schemas.microsoft.com/office/powerpoint/2010/main" val="31898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4" grpId="0"/>
      <p:bldP spid="21" grpId="0"/>
      <p:bldP spid="23" grpId="0" animBg="1"/>
      <p:bldP spid="26" grpId="0" animBg="1"/>
      <p:bldP spid="19" grpId="0" animBg="1"/>
      <p:bldP spid="29" grpId="0" animBg="1"/>
      <p:bldP spid="13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Some computer architecture concepts related to performance and machine limits</a:t>
            </a:r>
          </a:p>
          <a:p>
            <a:pPr lvl="1">
              <a:tabLst>
                <a:tab pos="4841875" algn="l"/>
              </a:tabLst>
            </a:pPr>
            <a:r>
              <a:rPr lang="en-US" sz="1600" dirty="0"/>
              <a:t>Levels of parallelism	→ peak performance</a:t>
            </a:r>
          </a:p>
          <a:p>
            <a:pPr lvl="1">
              <a:tabLst>
                <a:tab pos="4841875" algn="l"/>
              </a:tabLst>
            </a:pPr>
            <a:r>
              <a:rPr lang="en-US" sz="1600" dirty="0"/>
              <a:t>Memory on modern CPUs	→ bandwidth, latency</a:t>
            </a:r>
          </a:p>
          <a:p>
            <a:pPr lvl="1"/>
            <a:endParaRPr lang="en-US" sz="1600" dirty="0"/>
          </a:p>
          <a:p>
            <a:r>
              <a:rPr lang="en-US" sz="1800" dirty="0"/>
              <a:t>Example1 [toy problem]</a:t>
            </a:r>
            <a:endParaRPr lang="en-US" sz="2000" dirty="0"/>
          </a:p>
          <a:p>
            <a:pPr lvl="1"/>
            <a:r>
              <a:rPr lang="en-US" sz="1600" dirty="0"/>
              <a:t>Atomic system interacting through a Lennard-Jones potential</a:t>
            </a:r>
          </a:p>
          <a:p>
            <a:pPr lvl="1"/>
            <a:r>
              <a:rPr lang="en-US" sz="1600" dirty="0"/>
              <a:t>Monte Carlo setting</a:t>
            </a:r>
          </a:p>
          <a:p>
            <a:pPr lvl="1"/>
            <a:endParaRPr lang="en-US" sz="1600" dirty="0"/>
          </a:p>
          <a:p>
            <a:r>
              <a:rPr lang="en-US" sz="1800" dirty="0"/>
              <a:t>Example 2 </a:t>
            </a:r>
          </a:p>
          <a:p>
            <a:pPr lvl="1"/>
            <a:r>
              <a:rPr lang="en-US" sz="1600" dirty="0"/>
              <a:t>Atomic system interacting through Lennard-Jones potential</a:t>
            </a:r>
          </a:p>
          <a:p>
            <a:pPr lvl="1"/>
            <a:r>
              <a:rPr lang="en-US" sz="1600" dirty="0"/>
              <a:t>Molecular dynamics setting</a:t>
            </a:r>
          </a:p>
          <a:p>
            <a:pPr lvl="1"/>
            <a:endParaRPr lang="en-US" sz="1600" dirty="0"/>
          </a:p>
          <a:p>
            <a:r>
              <a:rPr lang="en-US" sz="1800" dirty="0"/>
              <a:t>Optimizing code ⇔ optimizing data access</a:t>
            </a:r>
          </a:p>
          <a:p>
            <a:pPr lvl="1"/>
            <a:r>
              <a:rPr lang="en-US" sz="1600" dirty="0"/>
              <a:t>Spatial sorting using space filling curve</a:t>
            </a:r>
          </a:p>
          <a:p>
            <a:pPr lvl="1"/>
            <a:endParaRPr lang="en-US" sz="1600" dirty="0"/>
          </a:p>
          <a:p>
            <a:r>
              <a:rPr lang="en-US" sz="1800" dirty="0"/>
              <a:t>Choosing a programming language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code </a:t>
            </a:r>
            <a:r>
              <a:rPr lang="en-US" b="1" dirty="0"/>
              <a:t>was</a:t>
            </a:r>
            <a:r>
              <a:rPr lang="en-US" dirty="0"/>
              <a:t> about organizing compute instructions </a:t>
            </a:r>
          </a:p>
          <a:p>
            <a:pPr lvl="1"/>
            <a:r>
              <a:rPr lang="en-US" dirty="0"/>
              <a:t>Pretty straightforward: less compute cycles is less </a:t>
            </a:r>
            <a:r>
              <a:rPr lang="en-US" dirty="0" err="1"/>
              <a:t>cputime</a:t>
            </a:r>
            <a:endParaRPr lang="en-US" dirty="0"/>
          </a:p>
          <a:p>
            <a:pPr lvl="1"/>
            <a:r>
              <a:rPr lang="en-US" dirty="0"/>
              <a:t>Algorithmic complexity was important guideline</a:t>
            </a:r>
          </a:p>
          <a:p>
            <a:r>
              <a:rPr lang="en-US" dirty="0"/>
              <a:t>Optimizing code is optimizing data access</a:t>
            </a:r>
          </a:p>
          <a:p>
            <a:pPr lvl="1"/>
            <a:r>
              <a:rPr lang="en-US" dirty="0"/>
              <a:t>To keep the processor busy doing useful stuff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Algorithmic complexity is no longer a guarantee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optimal performance</a:t>
            </a:r>
          </a:p>
          <a:p>
            <a:pPr lvl="2"/>
            <a:r>
              <a:rPr lang="en-US" dirty="0"/>
              <a:t>E.g. linear search (as in a map) often faster than binary or other search algorithms, also sorting</a:t>
            </a:r>
          </a:p>
          <a:p>
            <a:pPr lvl="2"/>
            <a:r>
              <a:rPr lang="en-US" dirty="0"/>
              <a:t>For large N low order complexity wins, but hardware caching takes an early lead</a:t>
            </a:r>
          </a:p>
          <a:p>
            <a:r>
              <a:rPr lang="en-US" dirty="0"/>
              <a:t>Understanding how memory works is necessary</a:t>
            </a:r>
          </a:p>
          <a:p>
            <a:r>
              <a:rPr lang="en-US" dirty="0"/>
              <a:t>Experimenting and measuring is necessary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bound - consequences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memory </a:t>
            </a:r>
            <a:r>
              <a:rPr lang="en-US" dirty="0" err="1"/>
              <a:t>organisation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1157468" y="1915344"/>
            <a:ext cx="4570232" cy="565200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egisters: ~1kB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core	0 cycles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57468" y="2479218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Cache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32 kB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core	~1 cycles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157468" y="3043092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L2 Cache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256 kB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per core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	~10 cycles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157468" y="3606965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6888" algn="r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L3 Cache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25 MB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socket	~50 cycles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157468" y="4409102"/>
            <a:ext cx="4570232" cy="2005986"/>
          </a:xfrm>
          <a:prstGeom prst="roundRect">
            <a:avLst>
              <a:gd name="adj" fmla="val 4638"/>
            </a:avLst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DRAM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64-256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per node	~200 cycles</a:t>
            </a:r>
            <a:endParaRPr kumimoji="0" lang="en-US" sz="1800" b="0" i="1" u="none" strike="noStrike" cap="none" normalizeH="0" baseline="-2500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16200000">
            <a:off x="-669956" y="2476754"/>
            <a:ext cx="2827581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tabLst>
                <a:tab pos="306070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On-chip (</a:t>
            </a:r>
            <a:r>
              <a:rPr lang="da-DK" sz="1800" dirty="0"/>
              <a:t>E5-2680 v2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0" lang="en-US" sz="1800" b="0" u="none" strike="noStrike" cap="none" normalizeH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 rot="16200000">
            <a:off x="-259160" y="5128515"/>
            <a:ext cx="2005987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Off-chip</a:t>
            </a:r>
            <a:endParaRPr kumimoji="0" lang="en-US" sz="1800" b="0" u="none" strike="noStrike" cap="none" normalizeH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157468" y="1346543"/>
            <a:ext cx="4570232" cy="567159"/>
          </a:xfrm>
          <a:prstGeom prst="roundRect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</a:tabLst>
            </a:pPr>
            <a:r>
              <a:rPr kumimoji="0" lang="en-US" sz="1800" b="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ALU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832354" y="1320685"/>
            <a:ext cx="2790946" cy="5094403"/>
          </a:xfrm>
          <a:prstGeom prst="roundRect">
            <a:avLst>
              <a:gd name="adj" fmla="val 4638"/>
            </a:avLst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7300" algn="r"/>
                <a:tab pos="3060700" algn="l"/>
              </a:tabLst>
            </a:pPr>
            <a:r>
              <a:rPr lang="en-US" sz="1800" dirty="0">
                <a:solidFill>
                  <a:srgbClr val="004C5E"/>
                </a:solidFill>
              </a:rPr>
              <a:t>memory</a:t>
            </a:r>
          </a:p>
          <a:p>
            <a:pPr marR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27300" algn="r"/>
                <a:tab pos="3060700" algn="l"/>
              </a:tabLst>
            </a:pPr>
            <a:r>
              <a:rPr lang="en-US" sz="1800" dirty="0">
                <a:solidFill>
                  <a:srgbClr val="004C5E"/>
                </a:solidFill>
              </a:rPr>
              <a:t>size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	</a:t>
            </a:r>
            <a:r>
              <a:rPr lang="en-US" sz="1800" dirty="0">
                <a:solidFill>
                  <a:srgbClr val="FFC000"/>
                </a:solidFill>
              </a:rPr>
              <a:t>speed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007100" y="2171700"/>
            <a:ext cx="2501900" cy="2610821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7" name="Right Triangle 16"/>
          <p:cNvSpPr/>
          <p:nvPr/>
        </p:nvSpPr>
        <p:spPr bwMode="auto">
          <a:xfrm>
            <a:off x="6007100" y="2171700"/>
            <a:ext cx="45719" cy="565200"/>
          </a:xfrm>
          <a:prstGeom prst="rtTriangle">
            <a:avLst/>
          </a:prstGeom>
          <a:solidFill>
            <a:srgbClr val="004C5E"/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078" y="2736900"/>
            <a:ext cx="147699" cy="565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89" y="3299763"/>
            <a:ext cx="214029" cy="565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54" y="3864963"/>
            <a:ext cx="2228988" cy="9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 bwMode="auto">
          <a:xfrm>
            <a:off x="6007100" y="2720888"/>
            <a:ext cx="45719" cy="2051000"/>
          </a:xfrm>
          <a:prstGeom prst="rect">
            <a:avLst/>
          </a:prstGeom>
          <a:solidFill>
            <a:srgbClr val="004C5E"/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052819" y="3299764"/>
            <a:ext cx="147493" cy="1488136"/>
          </a:xfrm>
          <a:prstGeom prst="rect">
            <a:avLst/>
          </a:prstGeom>
          <a:solidFill>
            <a:srgbClr val="004C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202165" y="3864964"/>
            <a:ext cx="130717" cy="917558"/>
          </a:xfrm>
          <a:prstGeom prst="rect">
            <a:avLst/>
          </a:prstGeom>
          <a:solidFill>
            <a:srgbClr val="004C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9431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not fetched on a per item basis</a:t>
            </a:r>
          </a:p>
          <a:p>
            <a:r>
              <a:rPr lang="en-US" dirty="0"/>
              <a:t>But in chunks called </a:t>
            </a:r>
            <a:r>
              <a:rPr lang="en-US" b="1" dirty="0"/>
              <a:t>cache lines</a:t>
            </a:r>
            <a:endParaRPr lang="en-US" dirty="0"/>
          </a:p>
          <a:p>
            <a:pPr lvl="1"/>
            <a:r>
              <a:rPr lang="en-US" dirty="0"/>
              <a:t>typically 64 Bytes long</a:t>
            </a:r>
          </a:p>
          <a:p>
            <a:pPr lvl="2"/>
            <a:r>
              <a:rPr lang="en-US" dirty="0"/>
              <a:t>16 single precision items</a:t>
            </a:r>
          </a:p>
          <a:p>
            <a:pPr lvl="2"/>
            <a:r>
              <a:rPr lang="en-US" dirty="0"/>
              <a:t>8 double precision items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2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Linear search </a:t>
            </a:r>
            <a:r>
              <a:rPr lang="en-US" dirty="0"/>
              <a:t>of array A[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i</a:t>
            </a:r>
            <a:r>
              <a:rPr lang="en-US" dirty="0"/>
              <a:t>=1..n</a:t>
            </a:r>
            <a:endParaRPr lang="en-US" b="1" dirty="0"/>
          </a:p>
          <a:p>
            <a:pPr lvl="1"/>
            <a:r>
              <a:rPr lang="en-US" dirty="0"/>
              <a:t>A[1] is not in cache, wait time before cache line is loaded, dram latency (~200 cycles) and before item A[1] can be examined</a:t>
            </a:r>
          </a:p>
          <a:p>
            <a:pPr lvl="1"/>
            <a:r>
              <a:rPr lang="en-US" dirty="0"/>
              <a:t>Once the cache line is loaded, A[2..16] are also in L1 cache and are ready to be examined without delay</a:t>
            </a:r>
          </a:p>
          <a:p>
            <a:pPr lvl="1"/>
            <a:r>
              <a:rPr lang="en-US" dirty="0"/>
              <a:t>Hardware recognizes your loop over the array and keeps loading next (or previous) cache lines into the L1 cache, so that the delay is vanishing</a:t>
            </a:r>
          </a:p>
          <a:p>
            <a:pPr lvl="1"/>
            <a:r>
              <a:rPr lang="en-US" dirty="0"/>
              <a:t>Depending on how much work it takes to examine each item, as soon as item A[16], the next cache line A[17:32] may have been loaded already or not</a:t>
            </a:r>
          </a:p>
          <a:p>
            <a:pPr lvl="1"/>
            <a:r>
              <a:rPr lang="en-US" dirty="0"/>
              <a:t>In any case, the wait time is now less than the dram latency (~200 cycles)</a:t>
            </a:r>
          </a:p>
          <a:p>
            <a:pPr lvl="1"/>
            <a:r>
              <a:rPr lang="en-US" dirty="0"/>
              <a:t>The limitation becomes memory bandwidth of the machine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Binary search </a:t>
            </a:r>
            <a:r>
              <a:rPr lang="en-US" dirty="0"/>
              <a:t>of array A[</a:t>
            </a:r>
            <a:r>
              <a:rPr lang="en-US" dirty="0" err="1"/>
              <a:t>i</a:t>
            </a:r>
            <a:r>
              <a:rPr lang="en-US" dirty="0"/>
              <a:t>], </a:t>
            </a:r>
            <a:r>
              <a:rPr lang="en-US" dirty="0" err="1"/>
              <a:t>i</a:t>
            </a:r>
            <a:r>
              <a:rPr lang="en-US" dirty="0"/>
              <a:t>=1..n</a:t>
            </a:r>
            <a:endParaRPr lang="en-US" b="1" dirty="0"/>
          </a:p>
          <a:p>
            <a:pPr lvl="1"/>
            <a:r>
              <a:rPr lang="en-US" dirty="0"/>
              <a:t>A[n/2] is not in cache, wait time before cache line is loaded, dram latency </a:t>
            </a:r>
          </a:p>
          <a:p>
            <a:pPr lvl="1"/>
            <a:r>
              <a:rPr lang="en-US" dirty="0"/>
              <a:t>Next item needed is A[n/4] or A[3n/4], which is not in the cache, dram latency hits you again </a:t>
            </a:r>
          </a:p>
          <a:p>
            <a:pPr lvl="1"/>
            <a:r>
              <a:rPr lang="en-US" dirty="0"/>
              <a:t>In fact, the dram latency keeps on hitting you until the search range is reduced to one or two cache lines, </a:t>
            </a:r>
          </a:p>
          <a:p>
            <a:pPr lvl="1"/>
            <a:r>
              <a:rPr lang="en-US" dirty="0"/>
              <a:t>You do only one examination/dram latency, as opposed to 16/dram latency in linear search.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1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are also data stored in memory</a:t>
            </a:r>
          </a:p>
          <a:p>
            <a:r>
              <a:rPr lang="en-US" dirty="0"/>
              <a:t>Branching instructions can cause cache misses too!</a:t>
            </a:r>
          </a:p>
          <a:p>
            <a:pPr lvl="1"/>
            <a:r>
              <a:rPr lang="en-US" dirty="0"/>
              <a:t>Instruction cache misses</a:t>
            </a:r>
          </a:p>
          <a:p>
            <a:r>
              <a:rPr lang="en-US" dirty="0"/>
              <a:t>Avoid unpredictable branches in loops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code::dive conference 2014 - Scott Meyers: </a:t>
            </a:r>
            <a:r>
              <a:rPr lang="en-US" dirty="0" err="1"/>
              <a:t>Cpu</a:t>
            </a:r>
            <a:r>
              <a:rPr lang="en-US" dirty="0"/>
              <a:t> Caches and Why You Care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=WDIkqP4JbkE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more insight?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05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948" y="1165225"/>
            <a:ext cx="6998400" cy="524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945093" y="6167565"/>
            <a:ext cx="2119672" cy="313402"/>
          </a:xfrm>
          <a:prstGeom prst="wedgeRoundRectCallout">
            <a:avLst>
              <a:gd name="adj1" fmla="val -69866"/>
              <a:gd name="adj2" fmla="val -2769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Mem used = 3*m*8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Bytes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720820" y="2603500"/>
            <a:ext cx="1283479" cy="883979"/>
          </a:xfrm>
          <a:prstGeom prst="wedgeRoundRectCallout">
            <a:avLst>
              <a:gd name="adj1" fmla="val -108639"/>
              <a:gd name="adj2" fmla="val 270160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Q1: What is going on?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C00000"/>
                </a:solidFill>
              </a:rPr>
              <a:t>15x slower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825421" y="1231738"/>
            <a:ext cx="1544021" cy="313402"/>
          </a:xfrm>
          <a:prstGeom prst="wedgeRoundRectCallout">
            <a:avLst>
              <a:gd name="adj1" fmla="val -104638"/>
              <a:gd name="adj2" fmla="val 243714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Cach</a:t>
            </a:r>
            <a:r>
              <a:rPr lang="en-US" sz="1200" b="1" dirty="0">
                <a:solidFill>
                  <a:srgbClr val="004C5E"/>
                </a:solidFill>
              </a:rPr>
              <a:t>e boundaries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7720042" y="2602437"/>
            <a:ext cx="1283479" cy="883979"/>
          </a:xfrm>
          <a:prstGeom prst="wedgeRoundRectCallout">
            <a:avLst>
              <a:gd name="adj1" fmla="val -110296"/>
              <a:gd name="adj2" fmla="val -102710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982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4948" y="1165225"/>
            <a:ext cx="6998400" cy="524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720819" y="4509293"/>
            <a:ext cx="1283481" cy="533399"/>
          </a:xfrm>
          <a:prstGeom prst="wedgeRoundRectCallout">
            <a:avLst>
              <a:gd name="adj1" fmla="val -90878"/>
              <a:gd name="adj2" fmla="val 14373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</p:txBody>
      </p:sp>
    </p:spTree>
    <p:extLst>
      <p:ext uri="{BB962C8B-B14F-4D97-AF65-F5344CB8AC3E}">
        <p14:creationId xmlns:p14="http://schemas.microsoft.com/office/powerpoint/2010/main" val="1885272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4423144"/>
            <a:ext cx="8443942" cy="1991944"/>
          </a:xfrm>
        </p:spPr>
        <p:txBody>
          <a:bodyPr/>
          <a:lstStyle/>
          <a:p>
            <a:r>
              <a:rPr lang="en-US" dirty="0"/>
              <a:t>14 flops * 2</a:t>
            </a:r>
            <a:r>
              <a:rPr lang="en-US" baseline="30000" dirty="0"/>
              <a:t>29</a:t>
            </a:r>
            <a:r>
              <a:rPr lang="en-US" dirty="0"/>
              <a:t> iterations in 1.2 s = 6.26 10</a:t>
            </a:r>
            <a:r>
              <a:rPr lang="en-US" baseline="30000" dirty="0"/>
              <a:t>9</a:t>
            </a:r>
            <a:r>
              <a:rPr lang="en-US" dirty="0"/>
              <a:t> flops/s</a:t>
            </a:r>
          </a:p>
          <a:p>
            <a:r>
              <a:rPr lang="en-US" dirty="0"/>
              <a:t>peak performance:</a:t>
            </a:r>
            <a:br>
              <a:rPr lang="en-US" dirty="0"/>
            </a:br>
            <a:r>
              <a:rPr lang="en-US" dirty="0"/>
              <a:t>   1*1*4*2.8 GHz = 11.2 </a:t>
            </a:r>
            <a:r>
              <a:rPr lang="en-US" dirty="0" err="1"/>
              <a:t>Gcycles</a:t>
            </a:r>
            <a:r>
              <a:rPr lang="en-US" dirty="0"/>
              <a:t>/s = 11.2 </a:t>
            </a:r>
            <a:r>
              <a:rPr lang="en-US" dirty="0" err="1"/>
              <a:t>Gflops</a:t>
            </a:r>
            <a:r>
              <a:rPr lang="en-US" dirty="0"/>
              <a:t>/s</a:t>
            </a:r>
          </a:p>
          <a:p>
            <a:r>
              <a:rPr lang="en-US" dirty="0"/>
              <a:t>We are running at 55.9 % of peak performance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Flops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42900" y="1165629"/>
            <a:ext cx="6865974" cy="325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kern="0" dirty="0"/>
              <a:t>! Contiguous access, </a:t>
            </a:r>
            <a:r>
              <a:rPr lang="en-US" sz="1400" kern="0" dirty="0" err="1"/>
              <a:t>SoA</a:t>
            </a:r>
            <a:r>
              <a:rPr lang="en-US" sz="1400" kern="0" dirty="0"/>
              <a:t>: p=[xxx</a:t>
            </a:r>
            <a:r>
              <a:rPr lang="is-IS" sz="1400" kern="0" dirty="0"/>
              <a:t>…yyy…zzz…</a:t>
            </a:r>
            <a:r>
              <a:rPr lang="en-US" sz="1400" kern="0" dirty="0"/>
              <a:t>]</a:t>
            </a:r>
          </a:p>
          <a:p>
            <a:r>
              <a:rPr lang="hr-HR" sz="1400" b="1" kern="0" dirty="0"/>
              <a:t>do </a:t>
            </a:r>
            <a:r>
              <a:rPr lang="hr-HR" sz="1400" b="1" kern="0" dirty="0" err="1"/>
              <a:t>ik</a:t>
            </a:r>
            <a:r>
              <a:rPr lang="hr-HR" sz="1400" b="1" kern="0" dirty="0"/>
              <a:t>=1,k</a:t>
            </a:r>
          </a:p>
          <a:p>
            <a:r>
              <a:rPr lang="pl-PL" sz="1400" kern="0" dirty="0"/>
              <a:t>        </a:t>
            </a:r>
            <a:r>
              <a:rPr lang="pl-PL" sz="1400" b="1" kern="0" dirty="0"/>
              <a:t>do im=1,m</a:t>
            </a:r>
          </a:p>
          <a:p>
            <a:r>
              <a:rPr lang="en-US" sz="1400" kern="0" dirty="0"/>
              <a:t>            r2 = (p(</a:t>
            </a:r>
            <a:r>
              <a:rPr lang="en-US" sz="1400" kern="0" dirty="0" err="1"/>
              <a:t>im</a:t>
            </a:r>
            <a:r>
              <a:rPr lang="en-US" sz="1400" kern="0" dirty="0"/>
              <a:t>)-x0)**2 </a:t>
            </a:r>
          </a:p>
          <a:p>
            <a:r>
              <a:rPr lang="en-US" sz="1400" kern="0" dirty="0"/>
              <a:t>                 +(p(</a:t>
            </a:r>
            <a:r>
              <a:rPr lang="en-US" sz="1400" kern="0" dirty="0" err="1"/>
              <a:t>m+im</a:t>
            </a:r>
            <a:r>
              <a:rPr lang="en-US" sz="1400" kern="0" dirty="0"/>
              <a:t>)-y0)**2 </a:t>
            </a:r>
          </a:p>
          <a:p>
            <a:r>
              <a:rPr lang="en-US" sz="1400" kern="0" dirty="0"/>
              <a:t>                 +(p(2*</a:t>
            </a:r>
            <a:r>
              <a:rPr lang="en-US" sz="1400" kern="0" dirty="0" err="1"/>
              <a:t>m+im</a:t>
            </a:r>
            <a:r>
              <a:rPr lang="en-US" sz="1400" kern="0" dirty="0"/>
              <a:t>)-z0)**2</a:t>
            </a:r>
          </a:p>
          <a:p>
            <a:r>
              <a:rPr lang="de-DE" sz="1400" kern="0" dirty="0">
                <a:solidFill>
                  <a:srgbClr val="92D050"/>
                </a:solidFill>
              </a:rPr>
              <a:t>!           </a:t>
            </a:r>
            <a:r>
              <a:rPr lang="de-DE" sz="1400" kern="0" dirty="0" err="1">
                <a:solidFill>
                  <a:srgbClr val="92D050"/>
                </a:solidFill>
              </a:rPr>
              <a:t>r</a:t>
            </a:r>
            <a:r>
              <a:rPr lang="de-DE" sz="1400" kern="0" dirty="0">
                <a:solidFill>
                  <a:srgbClr val="92D050"/>
                </a:solidFill>
              </a:rPr>
              <a:t> = lj_pot2(</a:t>
            </a:r>
            <a:r>
              <a:rPr lang="de-DE" sz="1400" kern="0" dirty="0" err="1">
                <a:solidFill>
                  <a:srgbClr val="92D050"/>
                </a:solidFill>
              </a:rPr>
              <a:t>r</a:t>
            </a:r>
            <a:r>
              <a:rPr lang="de-DE" sz="1400" kern="0" dirty="0">
                <a:solidFill>
                  <a:srgbClr val="92D050"/>
                </a:solidFill>
              </a:rPr>
              <a:t>)</a:t>
            </a:r>
          </a:p>
          <a:p>
            <a:r>
              <a:rPr lang="en-US" sz="1400" dirty="0"/>
              <a:t>            r2i = 1.0d0/r2</a:t>
            </a:r>
          </a:p>
          <a:p>
            <a:r>
              <a:rPr lang="de-DE" sz="1400" dirty="0"/>
              <a:t>            rr6i = r2i*r2i*r2i;</a:t>
            </a:r>
          </a:p>
          <a:p>
            <a:r>
              <a:rPr lang="ro-RO" sz="1400" dirty="0"/>
              <a:t>            lj_pot2 = 4.0d0*rr6*(rr6-1.0d0);</a:t>
            </a:r>
            <a:endParaRPr lang="de-DE" sz="1400" kern="0" dirty="0">
              <a:solidFill>
                <a:srgbClr val="92D050"/>
              </a:solidFill>
            </a:endParaRPr>
          </a:p>
          <a:p>
            <a:r>
              <a:rPr lang="de-DE" sz="1400" kern="0" dirty="0"/>
              <a:t>        </a:t>
            </a:r>
            <a:r>
              <a:rPr lang="de-DE" sz="1400" b="1" kern="0" dirty="0" err="1"/>
              <a:t>enddo</a:t>
            </a:r>
            <a:endParaRPr lang="de-DE" sz="1400" b="1" kern="0" dirty="0"/>
          </a:p>
          <a:p>
            <a:r>
              <a:rPr lang="de-DE" sz="1400" b="1" kern="0" dirty="0" err="1"/>
              <a:t>enddo</a:t>
            </a:r>
            <a:endParaRPr lang="de-DE" sz="1400" kern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42900" y="1162984"/>
            <a:ext cx="4524068" cy="863884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3898430"/>
            <a:ext cx="4524068" cy="489398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4866968" y="1162984"/>
            <a:ext cx="1608260" cy="326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hr-HR" sz="1400" b="1" kern="0" dirty="0"/>
          </a:p>
          <a:p>
            <a:endParaRPr lang="hr-HR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r>
              <a:rPr lang="en-US" sz="1400" kern="0" dirty="0"/>
              <a:t>3-, 2+, 3* </a:t>
            </a:r>
          </a:p>
          <a:p>
            <a:endParaRPr lang="en-US" sz="1400" kern="0" dirty="0"/>
          </a:p>
          <a:p>
            <a:r>
              <a:rPr lang="en-US" sz="1400" kern="0" dirty="0"/>
              <a:t>1/</a:t>
            </a:r>
          </a:p>
          <a:p>
            <a:r>
              <a:rPr lang="en-US" sz="1400" kern="0" dirty="0"/>
              <a:t>2*</a:t>
            </a:r>
          </a:p>
          <a:p>
            <a:r>
              <a:rPr lang="en-US" sz="1400" kern="0" dirty="0"/>
              <a:t>2*, 1-</a:t>
            </a:r>
          </a:p>
          <a:p>
            <a:r>
              <a:rPr lang="en-US" sz="1400" kern="0" dirty="0"/>
              <a:t>--------------</a:t>
            </a:r>
          </a:p>
          <a:p>
            <a:r>
              <a:rPr lang="en-US" sz="1400" kern="0" dirty="0"/>
              <a:t>14 flops</a:t>
            </a:r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18760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C00000"/>
                </a:solidFill>
              </a:rPr>
              <a:t>A little bit of “cluster” terminology</a:t>
            </a:r>
          </a:p>
          <a:p>
            <a:r>
              <a:rPr lang="en-US" sz="2000" dirty="0"/>
              <a:t>A (</a:t>
            </a:r>
            <a:r>
              <a:rPr lang="en-US" sz="2000" b="1" dirty="0"/>
              <a:t>compute</a:t>
            </a:r>
            <a:r>
              <a:rPr lang="en-US" sz="2000" dirty="0"/>
              <a:t>)</a:t>
            </a:r>
            <a:r>
              <a:rPr lang="en-US" sz="2000" b="1" dirty="0"/>
              <a:t> node</a:t>
            </a:r>
            <a:r>
              <a:rPr lang="en-US" sz="2000" dirty="0"/>
              <a:t> in a cluster is basically a PC without all the peripheral devices</a:t>
            </a:r>
          </a:p>
          <a:p>
            <a:r>
              <a:rPr lang="en-US" sz="2000" dirty="0"/>
              <a:t>Nodes are connected through </a:t>
            </a:r>
            <a:r>
              <a:rPr lang="en-US" dirty="0"/>
              <a:t>a fast network: </a:t>
            </a:r>
            <a:r>
              <a:rPr lang="en-US" sz="2000" b="1" dirty="0"/>
              <a:t>interconnect</a:t>
            </a:r>
            <a:endParaRPr lang="en-US" sz="2000" dirty="0"/>
          </a:p>
          <a:p>
            <a:r>
              <a:rPr lang="en-US" sz="2000" dirty="0"/>
              <a:t>Every node has several </a:t>
            </a:r>
            <a:r>
              <a:rPr lang="en-US" sz="2000" b="1" dirty="0"/>
              <a:t>socket</a:t>
            </a:r>
            <a:r>
              <a:rPr lang="en-US" sz="2000" dirty="0"/>
              <a:t>s, each of which contains a processor</a:t>
            </a:r>
          </a:p>
          <a:p>
            <a:r>
              <a:rPr lang="en-US" sz="2000" dirty="0"/>
              <a:t>Every processor contains many </a:t>
            </a:r>
            <a:r>
              <a:rPr lang="en-US" sz="2000" b="1" dirty="0"/>
              <a:t>core</a:t>
            </a:r>
            <a:r>
              <a:rPr lang="en-US" sz="2000" dirty="0"/>
              <a:t>s</a:t>
            </a:r>
          </a:p>
          <a:p>
            <a:r>
              <a:rPr lang="en-US" sz="2000" dirty="0"/>
              <a:t>Each core can simultaneously execute one task: </a:t>
            </a:r>
            <a:r>
              <a:rPr lang="en-US" sz="2000" b="1" dirty="0"/>
              <a:t>thread</a:t>
            </a:r>
          </a:p>
          <a:p>
            <a:pPr lvl="1"/>
            <a:r>
              <a:rPr lang="en-US" sz="1800" dirty="0"/>
              <a:t>Simultaneous multi-threading : more than one thread per core</a:t>
            </a:r>
          </a:p>
          <a:p>
            <a:pPr lvl="1"/>
            <a:r>
              <a:rPr lang="en-US" sz="1800" dirty="0"/>
              <a:t>Usually switched off on clusters</a:t>
            </a:r>
          </a:p>
          <a:p>
            <a:r>
              <a:rPr lang="en-US" dirty="0"/>
              <a:t>Thread executes a sequential stream of instructions</a:t>
            </a:r>
          </a:p>
          <a:p>
            <a:pPr lvl="1"/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6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8400" cy="5248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612910" y="3714122"/>
            <a:ext cx="1390611" cy="1353194"/>
          </a:xfrm>
          <a:prstGeom prst="wedgeRoundRectCallout">
            <a:avLst>
              <a:gd name="adj1" fmla="val -86225"/>
              <a:gd name="adj2" fmla="val 8056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Not really, there is 44% room for improvement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90037" y="5688419"/>
            <a:ext cx="441251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ounded Rectangular Callout 7"/>
          <p:cNvSpPr/>
          <p:nvPr/>
        </p:nvSpPr>
        <p:spPr bwMode="auto">
          <a:xfrm>
            <a:off x="7612911" y="5135904"/>
            <a:ext cx="1390611" cy="607477"/>
          </a:xfrm>
          <a:prstGeom prst="wedgeRoundRectCallout">
            <a:avLst>
              <a:gd name="adj1" fmla="val -81959"/>
              <a:gd name="adj2" fmla="val 1502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Q3: why aren’t we running faster</a:t>
            </a:r>
          </a:p>
        </p:txBody>
      </p:sp>
    </p:spTree>
    <p:extLst>
      <p:ext uri="{BB962C8B-B14F-4D97-AF65-F5344CB8AC3E}">
        <p14:creationId xmlns:p14="http://schemas.microsoft.com/office/powerpoint/2010/main" val="176472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4461244"/>
            <a:ext cx="8443942" cy="1991944"/>
          </a:xfrm>
        </p:spPr>
        <p:txBody>
          <a:bodyPr/>
          <a:lstStyle/>
          <a:p>
            <a:r>
              <a:rPr lang="en-US" dirty="0"/>
              <a:t>24 B *2</a:t>
            </a:r>
            <a:r>
              <a:rPr lang="en-US" baseline="30000" dirty="0"/>
              <a:t>29</a:t>
            </a:r>
            <a:r>
              <a:rPr lang="en-US" dirty="0"/>
              <a:t> iterations in 1.2 s = 10.7 GB/s</a:t>
            </a:r>
          </a:p>
          <a:p>
            <a:r>
              <a:rPr lang="en-US" dirty="0"/>
              <a:t>Bandwidth measured by Intel </a:t>
            </a:r>
            <a:r>
              <a:rPr lang="en-US" dirty="0" err="1"/>
              <a:t>mlc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109 GB/s for 10 threads (all reads)</a:t>
            </a:r>
          </a:p>
          <a:p>
            <a:pPr lvl="1"/>
            <a:r>
              <a:rPr lang="en-US" dirty="0"/>
              <a:t>10.9 GB/s for 1 thread</a:t>
            </a:r>
          </a:p>
          <a:p>
            <a:r>
              <a:rPr lang="en-US" dirty="0"/>
              <a:t>We are running at maximal bandwidth </a:t>
            </a:r>
          </a:p>
          <a:p>
            <a:pPr lvl="1"/>
            <a:r>
              <a:rPr lang="en-US" dirty="0"/>
              <a:t>Bandwidth saturation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Bytes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42900" y="1165629"/>
            <a:ext cx="6865974" cy="325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kern="0" dirty="0"/>
              <a:t>! Contiguous access, </a:t>
            </a:r>
            <a:r>
              <a:rPr lang="en-US" sz="1400" kern="0" dirty="0" err="1"/>
              <a:t>SoA</a:t>
            </a:r>
            <a:r>
              <a:rPr lang="en-US" sz="1400" kern="0" dirty="0"/>
              <a:t>: p=[xxx</a:t>
            </a:r>
            <a:r>
              <a:rPr lang="is-IS" sz="1400" kern="0" dirty="0"/>
              <a:t>…yyy…zzz…</a:t>
            </a:r>
            <a:r>
              <a:rPr lang="en-US" sz="1400" kern="0" dirty="0"/>
              <a:t>]</a:t>
            </a:r>
          </a:p>
          <a:p>
            <a:r>
              <a:rPr lang="hr-HR" sz="1400" b="1" kern="0" dirty="0"/>
              <a:t>do </a:t>
            </a:r>
            <a:r>
              <a:rPr lang="hr-HR" sz="1400" b="1" kern="0" dirty="0" err="1"/>
              <a:t>ik</a:t>
            </a:r>
            <a:r>
              <a:rPr lang="hr-HR" sz="1400" b="1" kern="0" dirty="0"/>
              <a:t>=1,k</a:t>
            </a:r>
          </a:p>
          <a:p>
            <a:r>
              <a:rPr lang="pl-PL" sz="1400" kern="0" dirty="0"/>
              <a:t>        </a:t>
            </a:r>
            <a:r>
              <a:rPr lang="pl-PL" sz="1400" b="1" kern="0" dirty="0"/>
              <a:t>do im=1,m</a:t>
            </a:r>
          </a:p>
          <a:p>
            <a:r>
              <a:rPr lang="en-US" sz="1400" kern="0" dirty="0"/>
              <a:t>            r2 = (p(</a:t>
            </a:r>
            <a:r>
              <a:rPr lang="en-US" sz="1400" kern="0" dirty="0" err="1"/>
              <a:t>im</a:t>
            </a:r>
            <a:r>
              <a:rPr lang="en-US" sz="1400" kern="0" dirty="0"/>
              <a:t>)-x0)**2 </a:t>
            </a:r>
          </a:p>
          <a:p>
            <a:r>
              <a:rPr lang="en-US" sz="1400" kern="0" dirty="0"/>
              <a:t>                 +(p(</a:t>
            </a:r>
            <a:r>
              <a:rPr lang="en-US" sz="1400" kern="0" dirty="0" err="1"/>
              <a:t>m+im</a:t>
            </a:r>
            <a:r>
              <a:rPr lang="en-US" sz="1400" kern="0" dirty="0"/>
              <a:t>)-y0)**2 </a:t>
            </a:r>
          </a:p>
          <a:p>
            <a:r>
              <a:rPr lang="en-US" sz="1400" kern="0" dirty="0"/>
              <a:t>                 +(p(2*</a:t>
            </a:r>
            <a:r>
              <a:rPr lang="en-US" sz="1400" kern="0" dirty="0" err="1"/>
              <a:t>m+im</a:t>
            </a:r>
            <a:r>
              <a:rPr lang="en-US" sz="1400" kern="0" dirty="0"/>
              <a:t>)-z0)**2</a:t>
            </a:r>
          </a:p>
          <a:p>
            <a:r>
              <a:rPr lang="de-DE" sz="1400" kern="0" dirty="0">
                <a:solidFill>
                  <a:srgbClr val="92D050"/>
                </a:solidFill>
              </a:rPr>
              <a:t>!           </a:t>
            </a:r>
            <a:r>
              <a:rPr lang="de-DE" sz="1400" kern="0" dirty="0" err="1">
                <a:solidFill>
                  <a:srgbClr val="92D050"/>
                </a:solidFill>
              </a:rPr>
              <a:t>r</a:t>
            </a:r>
            <a:r>
              <a:rPr lang="de-DE" sz="1400" kern="0" dirty="0">
                <a:solidFill>
                  <a:srgbClr val="92D050"/>
                </a:solidFill>
              </a:rPr>
              <a:t> = lj_pot2(</a:t>
            </a:r>
            <a:r>
              <a:rPr lang="de-DE" sz="1400" kern="0" dirty="0" err="1">
                <a:solidFill>
                  <a:srgbClr val="92D050"/>
                </a:solidFill>
              </a:rPr>
              <a:t>r</a:t>
            </a:r>
            <a:r>
              <a:rPr lang="de-DE" sz="1400" kern="0" dirty="0">
                <a:solidFill>
                  <a:srgbClr val="92D050"/>
                </a:solidFill>
              </a:rPr>
              <a:t>)</a:t>
            </a:r>
          </a:p>
          <a:p>
            <a:r>
              <a:rPr lang="en-US" sz="1400" dirty="0"/>
              <a:t>            r2i = 1.0d0/r2</a:t>
            </a:r>
          </a:p>
          <a:p>
            <a:r>
              <a:rPr lang="de-DE" sz="1400" dirty="0"/>
              <a:t>            rr6i = r2i*r2i*r2i;</a:t>
            </a:r>
          </a:p>
          <a:p>
            <a:r>
              <a:rPr lang="ro-RO" sz="1400" dirty="0"/>
              <a:t>            lj_pot2 = 4.0d0*rr6*(rr6-1.0d0);</a:t>
            </a:r>
            <a:endParaRPr lang="de-DE" sz="1400" kern="0" dirty="0">
              <a:solidFill>
                <a:srgbClr val="92D050"/>
              </a:solidFill>
            </a:endParaRPr>
          </a:p>
          <a:p>
            <a:r>
              <a:rPr lang="de-DE" sz="1400" kern="0" dirty="0"/>
              <a:t>        </a:t>
            </a:r>
            <a:r>
              <a:rPr lang="de-DE" sz="1400" b="1" kern="0" dirty="0" err="1"/>
              <a:t>enddo</a:t>
            </a:r>
            <a:endParaRPr lang="de-DE" sz="1400" b="1" kern="0" dirty="0"/>
          </a:p>
          <a:p>
            <a:r>
              <a:rPr lang="de-DE" sz="1400" b="1" kern="0" dirty="0" err="1"/>
              <a:t>enddo</a:t>
            </a:r>
            <a:endParaRPr lang="de-DE" sz="1400" kern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42900" y="1162984"/>
            <a:ext cx="4524068" cy="863884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3898430"/>
            <a:ext cx="4524068" cy="489398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4866968" y="1162984"/>
            <a:ext cx="1459404" cy="326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hr-HR" sz="1400" b="1" kern="0" dirty="0"/>
          </a:p>
          <a:p>
            <a:endParaRPr lang="hr-HR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r>
              <a:rPr lang="en-US" sz="1400" kern="0" dirty="0"/>
              <a:t>3-, 2+, 3* </a:t>
            </a:r>
          </a:p>
          <a:p>
            <a:endParaRPr lang="en-US" sz="1400" kern="0" dirty="0"/>
          </a:p>
          <a:p>
            <a:r>
              <a:rPr lang="en-US" sz="1400" kern="0" dirty="0"/>
              <a:t>1/</a:t>
            </a:r>
          </a:p>
          <a:p>
            <a:r>
              <a:rPr lang="en-US" sz="1400" kern="0" dirty="0"/>
              <a:t>2*</a:t>
            </a:r>
          </a:p>
          <a:p>
            <a:r>
              <a:rPr lang="en-US" sz="1400" kern="0" dirty="0"/>
              <a:t>2*, 1-</a:t>
            </a:r>
          </a:p>
          <a:p>
            <a:r>
              <a:rPr lang="en-US" sz="1400" kern="0" dirty="0"/>
              <a:t>------------</a:t>
            </a:r>
          </a:p>
          <a:p>
            <a:r>
              <a:rPr lang="en-US" sz="1400" kern="0" dirty="0"/>
              <a:t>14 flops</a:t>
            </a:r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6326372" y="1162984"/>
            <a:ext cx="1459404" cy="326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Pct val="100000"/>
              <a:buFont typeface=".HiraKakuInterface-W3" charset="0"/>
              <a:buChar char="•"/>
              <a:tabLst/>
              <a:defRPr sz="2400" baseline="0">
                <a:solidFill>
                  <a:srgbClr val="004C5E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  <a:lvl2pPr marL="482600" indent="-2095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20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749300" indent="-21748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8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977900" indent="-173038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6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193800" indent="-120650" algn="l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Font typeface=".HiraKakuInterface-W3" charset="0"/>
              <a:buChar char="•"/>
              <a:tabLst/>
              <a:defRPr sz="1400" baseline="0">
                <a:solidFill>
                  <a:srgbClr val="004C5E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0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hr-HR" sz="1400" b="1" kern="0" dirty="0"/>
          </a:p>
          <a:p>
            <a:endParaRPr lang="hr-HR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endParaRPr lang="pl-PL" sz="1400" b="1" kern="0" dirty="0"/>
          </a:p>
          <a:p>
            <a:r>
              <a:rPr lang="en-US" sz="1400" kern="0" dirty="0"/>
              <a:t>3 DP</a:t>
            </a:r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  <a:p>
            <a:r>
              <a:rPr lang="en-US" sz="1400" kern="0" dirty="0"/>
              <a:t>----------</a:t>
            </a:r>
          </a:p>
          <a:p>
            <a:r>
              <a:rPr lang="en-US" sz="1400" kern="0" dirty="0"/>
              <a:t>24 B</a:t>
            </a:r>
          </a:p>
          <a:p>
            <a:endParaRPr lang="en-US" sz="1400" kern="0" dirty="0"/>
          </a:p>
          <a:p>
            <a:endParaRPr lang="en-US" sz="1400" kern="0" dirty="0"/>
          </a:p>
          <a:p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035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5" y="1166288"/>
            <a:ext cx="6998400" cy="5248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7281333" y="2302934"/>
            <a:ext cx="1761067" cy="3327400"/>
          </a:xfrm>
          <a:prstGeom prst="wedgeRoundRectCallout">
            <a:avLst>
              <a:gd name="adj1" fmla="val -72255"/>
              <a:gd name="adj2" fmla="val 4693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Q2: is this the best we can get?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Yes and No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C00000"/>
                </a:solidFill>
              </a:rPr>
              <a:t>No:</a:t>
            </a:r>
            <a:r>
              <a:rPr lang="en-US" sz="1200" b="1" dirty="0">
                <a:solidFill>
                  <a:srgbClr val="004C5E"/>
                </a:solidFill>
              </a:rPr>
              <a:t> We are processing the maximum amount of data in the time given (but the processor is idle for 44% of the time).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b="1" dirty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C00000"/>
                </a:solidFill>
              </a:rPr>
              <a:t>Yes:</a:t>
            </a:r>
            <a:r>
              <a:rPr lang="en-US" sz="1200" b="1" dirty="0">
                <a:solidFill>
                  <a:srgbClr val="004C5E"/>
                </a:solidFill>
              </a:rPr>
              <a:t> We can improve if we can do more useful work on the data while they are in cache.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448737" y="5730748"/>
            <a:ext cx="4412511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6230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0.00069 -0.02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4" y="1156758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2227063" y="1272995"/>
            <a:ext cx="467558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2832FF"/>
                </a:solidFill>
              </a:rPr>
              <a:t>Roofline for a 1 core job on a hopper node</a:t>
            </a:r>
          </a:p>
        </p:txBody>
      </p:sp>
      <p:sp>
        <p:nvSpPr>
          <p:cNvPr id="7" name="TextBox 6"/>
          <p:cNvSpPr txBox="1"/>
          <p:nvPr/>
        </p:nvSpPr>
        <p:spPr bwMode="auto">
          <a:xfrm rot="17220000">
            <a:off x="1412158" y="3080481"/>
            <a:ext cx="21820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832FF"/>
                </a:solidFill>
              </a:rPr>
              <a:t>Slope </a:t>
            </a:r>
            <a:r>
              <a:rPr lang="en-US" sz="1200">
                <a:solidFill>
                  <a:srgbClr val="2832FF"/>
                </a:solidFill>
              </a:rPr>
              <a:t>= bandwidth = 10 GB/s</a:t>
            </a:r>
            <a:endParaRPr lang="en-US" sz="1200" dirty="0">
              <a:solidFill>
                <a:srgbClr val="28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81124" y="1771363"/>
            <a:ext cx="1438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832FF"/>
                </a:solidFill>
              </a:rPr>
              <a:t>Peak performance</a:t>
            </a:r>
          </a:p>
          <a:p>
            <a:pPr algn="r"/>
            <a:r>
              <a:rPr lang="en-US" sz="1200" dirty="0">
                <a:solidFill>
                  <a:srgbClr val="2832FF"/>
                </a:solidFill>
              </a:rPr>
              <a:t>11.2 </a:t>
            </a:r>
            <a:r>
              <a:rPr lang="en-US" sz="1200" dirty="0" err="1">
                <a:solidFill>
                  <a:srgbClr val="2832FF"/>
                </a:solidFill>
              </a:rPr>
              <a:t>Gflops</a:t>
            </a:r>
            <a:r>
              <a:rPr lang="en-US" sz="1200" dirty="0">
                <a:solidFill>
                  <a:srgbClr val="2832FF"/>
                </a:solidFill>
              </a:rPr>
              <a:t>/s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3282581" y="2985890"/>
            <a:ext cx="2227095" cy="637954"/>
          </a:xfrm>
          <a:prstGeom prst="wedgeRoundRectCallout">
            <a:avLst>
              <a:gd name="adj1" fmla="val -79283"/>
              <a:gd name="adj2" fmla="val 6186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Ordered data access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</a:rPr>
              <a:t>MEMORY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 BOUND!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baseline="0" dirty="0">
                <a:solidFill>
                  <a:srgbClr val="004C5E"/>
                </a:solidFill>
              </a:rPr>
              <a:t>56% of</a:t>
            </a:r>
            <a:r>
              <a:rPr lang="en-US" sz="1200" b="1" dirty="0">
                <a:solidFill>
                  <a:srgbClr val="004C5E"/>
                </a:solidFill>
              </a:rPr>
              <a:t> peak performance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3282581" y="4999012"/>
            <a:ext cx="2227095" cy="620584"/>
          </a:xfrm>
          <a:prstGeom prst="wedgeRoundRectCallout">
            <a:avLst>
              <a:gd name="adj1" fmla="val -79955"/>
              <a:gd name="adj2" fmla="val 6367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Random data access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</a:rPr>
              <a:t>Dominated by cache misses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3% of peak performance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5699051" y="1898747"/>
            <a:ext cx="2949538" cy="2065441"/>
          </a:xfrm>
          <a:prstGeom prst="wedgeRoundRectCallout">
            <a:avLst>
              <a:gd name="adj1" fmla="val -56531"/>
              <a:gd name="adj2" fmla="val 1852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Can we improve?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="1" dirty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On first sight: bandwidth saturated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Thinking again: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We can d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</a:rPr>
              <a:t>o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</a:rPr>
              <a:t> mor</a:t>
            </a:r>
            <a:r>
              <a:rPr lang="en-US" sz="1200" b="1" dirty="0">
                <a:solidFill>
                  <a:srgbClr val="004C5E"/>
                </a:solidFill>
              </a:rPr>
              <a:t>e useful work with the data while they’re in cache =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i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</a:rPr>
              <a:t>ncrease the computational intensity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E.g. implement something more accurate than Lennard-Jones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699051" y="4275665"/>
            <a:ext cx="2882630" cy="1532468"/>
          </a:xfrm>
          <a:prstGeom prst="wedgeRoundRectCallout">
            <a:avLst>
              <a:gd name="adj1" fmla="val -55601"/>
              <a:gd name="adj2" fmla="val 1877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Can we improve?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="1" dirty="0">
              <a:solidFill>
                <a:srgbClr val="004C5E"/>
              </a:solidFill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004C5E"/>
                </a:solidFill>
              </a:rPr>
              <a:t>First: improve data access pattern to reduce the cache misses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  <a:p>
            <a:r>
              <a:rPr lang="en-US" sz="1200" b="1" dirty="0">
                <a:solidFill>
                  <a:srgbClr val="004C5E"/>
                </a:solidFill>
              </a:rPr>
              <a:t>Then: if bandwidth saturates increase the computational intensity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489193" y="1930404"/>
            <a:ext cx="605409" cy="2068879"/>
            <a:chOff x="3522128" y="1930404"/>
            <a:chExt cx="605409" cy="2068879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3522128" y="3996270"/>
              <a:ext cx="576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4086055" y="1983283"/>
              <a:ext cx="0" cy="2016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31" name="Oval 30"/>
            <p:cNvSpPr>
              <a:spLocks noChangeAspect="1"/>
            </p:cNvSpPr>
            <p:nvPr/>
          </p:nvSpPr>
          <p:spPr bwMode="auto">
            <a:xfrm>
              <a:off x="4055537" y="1930404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16199" y="1938871"/>
            <a:ext cx="469937" cy="1794929"/>
            <a:chOff x="2599265" y="1938871"/>
            <a:chExt cx="469937" cy="1794929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2599265" y="3733800"/>
              <a:ext cx="44538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3027720" y="1974951"/>
              <a:ext cx="0" cy="17588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25" name="Oval 24"/>
            <p:cNvSpPr>
              <a:spLocks noChangeAspect="1"/>
            </p:cNvSpPr>
            <p:nvPr/>
          </p:nvSpPr>
          <p:spPr bwMode="auto">
            <a:xfrm>
              <a:off x="2997202" y="1938871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 bwMode="auto">
          <a:xfrm flipV="1">
            <a:off x="2452363" y="3964188"/>
            <a:ext cx="0" cy="17588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lg"/>
            <a:tailEnd type="triangle" w="sm" len="lg"/>
          </a:ln>
          <a:effectLst/>
        </p:spPr>
      </p:cxnSp>
      <p:grpSp>
        <p:nvGrpSpPr>
          <p:cNvPr id="34" name="Group 33"/>
          <p:cNvGrpSpPr/>
          <p:nvPr/>
        </p:nvGrpSpPr>
        <p:grpSpPr>
          <a:xfrm>
            <a:off x="2561061" y="2823703"/>
            <a:ext cx="262599" cy="910097"/>
            <a:chOff x="2806603" y="1938871"/>
            <a:chExt cx="262599" cy="910097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2806603" y="2848968"/>
              <a:ext cx="216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 bwMode="auto">
            <a:xfrm flipV="1">
              <a:off x="3027720" y="1974951"/>
              <a:ext cx="0" cy="864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2997202" y="1938871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87261" y="1938871"/>
            <a:ext cx="1113406" cy="1794929"/>
            <a:chOff x="1955796" y="1938871"/>
            <a:chExt cx="1113406" cy="1794929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1955796" y="3733800"/>
              <a:ext cx="1080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flipV="1">
              <a:off x="3027720" y="1974951"/>
              <a:ext cx="0" cy="17588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4C5E"/>
              </a:solidFill>
              <a:prstDash val="solid"/>
              <a:round/>
              <a:headEnd type="none" w="med" len="lg"/>
              <a:tailEnd type="triangle" w="sm" len="lg"/>
            </a:ln>
            <a:effectLst/>
          </p:spPr>
        </p:cxnSp>
        <p:sp>
          <p:nvSpPr>
            <p:cNvPr id="41" name="Oval 40"/>
            <p:cNvSpPr>
              <a:spLocks noChangeAspect="1"/>
            </p:cNvSpPr>
            <p:nvPr/>
          </p:nvSpPr>
          <p:spPr bwMode="auto">
            <a:xfrm>
              <a:off x="2997202" y="1938871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0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simple cases </a:t>
            </a:r>
          </a:p>
          <a:p>
            <a:pPr lvl="1"/>
            <a:r>
              <a:rPr lang="en-US" dirty="0"/>
              <a:t>a back of the envelope calculation like this </a:t>
            </a:r>
          </a:p>
          <a:p>
            <a:pPr lvl="1"/>
            <a:r>
              <a:rPr lang="en-US" dirty="0"/>
              <a:t>and an understanding of how memory works </a:t>
            </a:r>
          </a:p>
          <a:p>
            <a:pPr marL="274638" indent="-274638">
              <a:buNone/>
            </a:pPr>
            <a:r>
              <a:rPr lang="en-US" dirty="0"/>
              <a:t>	can guide you to more efficient code</a:t>
            </a:r>
          </a:p>
          <a:p>
            <a:pPr marL="274638" indent="-274638">
              <a:buNone/>
            </a:pPr>
            <a:endParaRPr lang="en-US" dirty="0"/>
          </a:p>
          <a:p>
            <a:r>
              <a:rPr lang="en-US" dirty="0"/>
              <a:t>For real cases we need something more sophisticated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5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Advisor </a:t>
            </a:r>
            <a:r>
              <a:rPr lang="en-US" dirty="0" err="1"/>
              <a:t>xe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Vectorization and threading</a:t>
            </a:r>
          </a:p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Analyzer </a:t>
            </a:r>
            <a:r>
              <a:rPr lang="en-US" dirty="0" err="1"/>
              <a:t>xe</a:t>
            </a:r>
            <a:endParaRPr lang="en-US" dirty="0"/>
          </a:p>
          <a:p>
            <a:pPr lvl="1"/>
            <a:r>
              <a:rPr lang="en-US" dirty="0"/>
              <a:t>Data access and </a:t>
            </a:r>
            <a:r>
              <a:rPr lang="en-US" dirty="0" err="1"/>
              <a:t>cpu</a:t>
            </a:r>
            <a:r>
              <a:rPr lang="en-US" dirty="0"/>
              <a:t> utilization</a:t>
            </a:r>
          </a:p>
          <a:p>
            <a:r>
              <a:rPr lang="en-US" dirty="0"/>
              <a:t>Intel Inspector</a:t>
            </a:r>
          </a:p>
          <a:p>
            <a:pPr lvl="1"/>
            <a:r>
              <a:rPr lang="en-US" dirty="0"/>
              <a:t>Thread performance analysis (</a:t>
            </a:r>
            <a:r>
              <a:rPr lang="en-US" dirty="0" err="1"/>
              <a:t>OpenMP</a:t>
            </a:r>
            <a:r>
              <a:rPr lang="en-US" dirty="0"/>
              <a:t>, Intel TBB)</a:t>
            </a:r>
          </a:p>
          <a:p>
            <a:r>
              <a:rPr lang="en-US" dirty="0"/>
              <a:t>Intel Cluster Inspector</a:t>
            </a:r>
          </a:p>
          <a:p>
            <a:pPr lvl="1"/>
            <a:r>
              <a:rPr lang="en-US" dirty="0"/>
              <a:t>MPI process performance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Parallel Cluster </a:t>
            </a:r>
            <a:r>
              <a:rPr lang="en-US" dirty="0" err="1"/>
              <a:t>xe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42900" y="3826933"/>
            <a:ext cx="8443942" cy="16256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For a later session</a:t>
            </a:r>
          </a:p>
        </p:txBody>
      </p:sp>
    </p:spTree>
    <p:extLst>
      <p:ext uri="{BB962C8B-B14F-4D97-AF65-F5344CB8AC3E}">
        <p14:creationId xmlns:p14="http://schemas.microsoft.com/office/powerpoint/2010/main" val="4268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-266700">
              <a:buSzPct val="100000"/>
            </a:pPr>
            <a:r>
              <a:rPr lang="en-US" dirty="0"/>
              <a:t>https://</a:t>
            </a:r>
            <a:r>
              <a:rPr lang="en-US" dirty="0" err="1"/>
              <a:t>software.intel.com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-us/get-started-with-advisor</a:t>
            </a:r>
          </a:p>
          <a:p>
            <a:pPr marL="266700" lvl="1" indent="-266700">
              <a:buSzPct val="100000"/>
            </a:pPr>
            <a:r>
              <a:rPr lang="en-US" dirty="0"/>
              <a:t>https://</a:t>
            </a:r>
            <a:r>
              <a:rPr lang="en-US" dirty="0" err="1"/>
              <a:t>software.intel.com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-us/get-started-with-</a:t>
            </a:r>
            <a:r>
              <a:rPr lang="en-US" dirty="0" err="1"/>
              <a:t>vtune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2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D9757"/>
                </a:solidFill>
              </a:rPr>
              <a:t>$</a:t>
            </a:r>
            <a:r>
              <a:rPr lang="en-US" dirty="0" err="1"/>
              <a:t>ssh</a:t>
            </a:r>
            <a:r>
              <a:rPr lang="en-US" dirty="0"/>
              <a:t> –X vsc20170@login.hpc.uantwerpen.be</a:t>
            </a:r>
          </a:p>
          <a:p>
            <a:r>
              <a:rPr lang="en-US" dirty="0">
                <a:solidFill>
                  <a:srgbClr val="03A0C5"/>
                </a:solidFill>
              </a:rPr>
              <a:t>Last login: Thu Sep  8 16:38:25 2016 from 143.169.185.55</a:t>
            </a:r>
          </a:p>
          <a:p>
            <a:r>
              <a:rPr lang="en-US" dirty="0">
                <a:solidFill>
                  <a:srgbClr val="03A0C5"/>
                </a:solidFill>
              </a:rPr>
              <a:t>-----------------------------------------------------------</a:t>
            </a:r>
          </a:p>
          <a:p>
            <a:r>
              <a:rPr lang="en-US" dirty="0">
                <a:solidFill>
                  <a:srgbClr val="03A0C5"/>
                </a:solidFill>
              </a:rPr>
              <a:t>Welcome to Hopper!</a:t>
            </a:r>
          </a:p>
          <a:p>
            <a:r>
              <a:rPr lang="en-US" dirty="0">
                <a:solidFill>
                  <a:srgbClr val="03A0C5"/>
                </a:solidFill>
              </a:rPr>
              <a:t>...</a:t>
            </a:r>
          </a:p>
          <a:p>
            <a:r>
              <a:rPr lang="en-US" dirty="0">
                <a:solidFill>
                  <a:srgbClr val="0D9757"/>
                </a:solidFill>
              </a:rPr>
              <a:t>vsc20170@ln02 ~$</a:t>
            </a:r>
          </a:p>
          <a:p>
            <a:endParaRPr lang="en-US" dirty="0">
              <a:solidFill>
                <a:srgbClr val="0D9757"/>
              </a:solidFill>
            </a:endParaRPr>
          </a:p>
          <a:p>
            <a:r>
              <a:rPr lang="en-US" dirty="0">
                <a:solidFill>
                  <a:srgbClr val="0D9757"/>
                </a:solidFill>
              </a:rPr>
              <a:t>vsc20170@ln02 ~$ </a:t>
            </a:r>
            <a:r>
              <a:rPr lang="en-US" dirty="0" err="1"/>
              <a:t>qsub</a:t>
            </a:r>
            <a:r>
              <a:rPr lang="en-US" dirty="0"/>
              <a:t> –I –X</a:t>
            </a:r>
          </a:p>
          <a:p>
            <a:r>
              <a:rPr lang="de-DE" dirty="0">
                <a:solidFill>
                  <a:srgbClr val="0D9757"/>
                </a:solidFill>
              </a:rPr>
              <a:t>vsc20170@r5c6cn05</a:t>
            </a:r>
            <a:r>
              <a:rPr lang="en-US" dirty="0">
                <a:solidFill>
                  <a:srgbClr val="0D9757"/>
                </a:solidFill>
              </a:rPr>
              <a:t> ~$</a:t>
            </a:r>
            <a:endParaRPr lang="en-US" dirty="0"/>
          </a:p>
          <a:p>
            <a:r>
              <a:rPr lang="de-DE" dirty="0">
                <a:solidFill>
                  <a:srgbClr val="0D9757"/>
                </a:solidFill>
              </a:rPr>
              <a:t>vsc20170@r5c6cn05</a:t>
            </a:r>
            <a:r>
              <a:rPr lang="en-US" dirty="0">
                <a:solidFill>
                  <a:srgbClr val="0D9757"/>
                </a:solidFill>
              </a:rPr>
              <a:t> ~$ </a:t>
            </a:r>
            <a:r>
              <a:rPr lang="en-US" dirty="0"/>
              <a:t>module load Advisor</a:t>
            </a:r>
          </a:p>
          <a:p>
            <a:r>
              <a:rPr lang="de-DE" dirty="0">
                <a:solidFill>
                  <a:srgbClr val="0D9757"/>
                </a:solidFill>
              </a:rPr>
              <a:t>vsc20170@r5c6cn05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r>
              <a:rPr lang="en-US" dirty="0"/>
              <a:t> module list</a:t>
            </a:r>
          </a:p>
          <a:p>
            <a:r>
              <a:rPr lang="en-US" dirty="0">
                <a:solidFill>
                  <a:srgbClr val="03A0C5"/>
                </a:solidFill>
              </a:rPr>
              <a:t>Currently Loaded </a:t>
            </a:r>
            <a:r>
              <a:rPr lang="en-US" dirty="0" err="1">
                <a:solidFill>
                  <a:srgbClr val="03A0C5"/>
                </a:solidFill>
              </a:rPr>
              <a:t>Modulefiles</a:t>
            </a:r>
            <a:r>
              <a:rPr lang="en-US" dirty="0">
                <a:solidFill>
                  <a:srgbClr val="03A0C5"/>
                </a:solidFill>
              </a:rPr>
              <a:t>:</a:t>
            </a:r>
          </a:p>
          <a:p>
            <a:r>
              <a:rPr lang="en-US" dirty="0">
                <a:solidFill>
                  <a:srgbClr val="03A0C5"/>
                </a:solidFill>
              </a:rPr>
              <a:t>  1) Advisor/2016_update4</a:t>
            </a:r>
          </a:p>
          <a:p>
            <a:r>
              <a:rPr lang="de-DE" dirty="0">
                <a:solidFill>
                  <a:srgbClr val="0D9757"/>
                </a:solidFill>
              </a:rPr>
              <a:t>vsc20170@r5c6cn05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endParaRPr lang="de-DE" dirty="0">
              <a:solidFill>
                <a:srgbClr val="0D9757"/>
              </a:solidFill>
            </a:endParaRPr>
          </a:p>
          <a:p>
            <a:r>
              <a:rPr lang="de-DE" dirty="0">
                <a:solidFill>
                  <a:srgbClr val="0D9757"/>
                </a:solidFill>
              </a:rPr>
              <a:t>vsc20170@r5c6cn05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r>
              <a:rPr lang="en-US" dirty="0"/>
              <a:t> </a:t>
            </a:r>
            <a:r>
              <a:rPr lang="en-US" dirty="0" err="1"/>
              <a:t>advixe-gui</a:t>
            </a:r>
            <a:r>
              <a:rPr lang="en-US" dirty="0"/>
              <a:t> &amp;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473701" y="2184401"/>
            <a:ext cx="3123420" cy="711992"/>
          </a:xfrm>
          <a:prstGeom prst="wedgeRoundRectCallout">
            <a:avLst>
              <a:gd name="adj1" fmla="val -180331"/>
              <a:gd name="adj2" fmla="val -15096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Allow X11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forwarding. On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macOS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install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XQuartz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, On Windows install </a:t>
            </a:r>
            <a:r>
              <a:rPr kumimoji="0" lang="en-US" sz="12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Xming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26101" y="5512358"/>
            <a:ext cx="3123420" cy="533399"/>
          </a:xfrm>
          <a:prstGeom prst="wedgeRoundRectCallout">
            <a:avLst>
              <a:gd name="adj1" fmla="val -69734"/>
              <a:gd name="adj2" fmla="val 22305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&amp; = Run in background, so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the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terminal remains functional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473701" y="3283466"/>
            <a:ext cx="3123420" cy="355996"/>
          </a:xfrm>
          <a:prstGeom prst="wedgeRoundRectCallout">
            <a:avLst>
              <a:gd name="adj1" fmla="val -90471"/>
              <a:gd name="adj2" fmla="val 3811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Start interactive job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with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X11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forwarding</a:t>
            </a:r>
            <a:r>
              <a:rPr kumimoji="0" lang="en-US" sz="1200" b="0" i="0" u="none" strike="noStrike" cap="none" normalizeH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. 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473701" y="3816866"/>
            <a:ext cx="3123420" cy="355996"/>
          </a:xfrm>
          <a:prstGeom prst="wedgeRoundRectCallout">
            <a:avLst>
              <a:gd name="adj1" fmla="val -134791"/>
              <a:gd name="adj2" fmla="val -11831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The compute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node we are running on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227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235" y="1165225"/>
            <a:ext cx="8091243" cy="5249863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 rot="1096584">
            <a:off x="4705069" y="4279900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9726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756" y="2475706"/>
            <a:ext cx="6426200" cy="2628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6317969" y="4750516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66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 bwMode="auto">
          <a:xfrm>
            <a:off x="2402410" y="2365934"/>
            <a:ext cx="627984" cy="9949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 flipV="1">
            <a:off x="2370623" y="1892885"/>
            <a:ext cx="673551" cy="3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56758" y="1885781"/>
            <a:ext cx="936000" cy="4182703"/>
            <a:chOff x="4341607" y="1663449"/>
            <a:chExt cx="936000" cy="4182703"/>
          </a:xfrm>
        </p:grpSpPr>
        <p:sp>
          <p:nvSpPr>
            <p:cNvPr id="5" name="Rectangle 4"/>
            <p:cNvSpPr/>
            <p:nvPr/>
          </p:nvSpPr>
          <p:spPr bwMode="auto">
            <a:xfrm>
              <a:off x="4341607" y="1663449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341607" y="2403368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node2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41607" y="3143287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node3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341607" y="3883206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node4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341607" y="4623125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node5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341607" y="5363045"/>
              <a:ext cx="936000" cy="483107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A800"/>
                  </a:solidFill>
                </a:rPr>
                <a:t>node6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7556" t="41246" r="14023" b="15649"/>
          <a:stretch/>
        </p:blipFill>
        <p:spPr>
          <a:xfrm>
            <a:off x="6385980" y="3382712"/>
            <a:ext cx="2460273" cy="2952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66" y="1895885"/>
            <a:ext cx="2533621" cy="200464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6660232" y="2780928"/>
            <a:ext cx="2172241" cy="6017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954026" y="3573016"/>
            <a:ext cx="418174" cy="2762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3059832" y="1895885"/>
            <a:ext cx="1404000" cy="1476000"/>
          </a:xfrm>
          <a:prstGeom prst="rect">
            <a:avLst/>
          </a:prstGeom>
          <a:ln w="19050">
            <a:solidFill>
              <a:srgbClr val="0D975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B2230A"/>
              </a:solidFill>
              <a:effectLst/>
              <a:latin typeface="+mn-lt"/>
              <a:ea typeface="ＭＳ Ｐゴシック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-1" r="44581" b="26363"/>
          <a:stretch/>
        </p:blipFill>
        <p:spPr>
          <a:xfrm>
            <a:off x="3059832" y="1895885"/>
            <a:ext cx="1404000" cy="1476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13866" y="1895885"/>
            <a:ext cx="1404000" cy="1476000"/>
          </a:xfrm>
          <a:prstGeom prst="rect">
            <a:avLst/>
          </a:prstGeom>
          <a:ln w="19050">
            <a:solidFill>
              <a:srgbClr val="0D9757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B2230A"/>
              </a:solidFill>
              <a:effectLst/>
              <a:latin typeface="+mn-lt"/>
              <a:ea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044174" y="1895885"/>
            <a:ext cx="2860712" cy="1486827"/>
          </a:xfrm>
          <a:prstGeom prst="rect">
            <a:avLst/>
          </a:prstGeom>
          <a:solidFill>
            <a:srgbClr val="004C5E"/>
          </a:solidFill>
          <a:ln w="19050" cap="flat" cmpd="sng" algn="ctr">
            <a:solidFill>
              <a:srgbClr val="004C5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A800"/>
                </a:solidFill>
                <a:effectLst/>
                <a:latin typeface="Arial" charset="0"/>
                <a:ea typeface="ＭＳ Ｐゴシック" pitchFamily="20" charset="-128"/>
              </a:rPr>
              <a:t>node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-1" r="44581" b="26363"/>
          <a:stretch/>
        </p:blipFill>
        <p:spPr>
          <a:xfrm>
            <a:off x="4504198" y="1895885"/>
            <a:ext cx="1404000" cy="14760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2850013" y="3670232"/>
            <a:ext cx="2838834" cy="3019935"/>
          </a:xfrm>
          <a:prstGeom prst="rect">
            <a:avLst/>
          </a:prstGeom>
        </p:spPr>
        <p:txBody>
          <a:bodyPr anchor="t"/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b="1" kern="0" dirty="0"/>
              <a:t>Hopper</a:t>
            </a:r>
          </a:p>
          <a:p>
            <a:r>
              <a:rPr lang="en-US" sz="2000" kern="0" dirty="0"/>
              <a:t>168 nodes</a:t>
            </a:r>
          </a:p>
          <a:p>
            <a:r>
              <a:rPr lang="en-US" sz="2000" kern="0" baseline="0" dirty="0"/>
              <a:t>2 sockets </a:t>
            </a:r>
            <a:r>
              <a:rPr lang="da-DK" sz="2000" baseline="0" dirty="0"/>
              <a:t>x E5-2680 v2</a:t>
            </a:r>
            <a:endParaRPr lang="en-US" sz="2000" kern="0" baseline="0" dirty="0"/>
          </a:p>
          <a:p>
            <a:r>
              <a:rPr lang="en-US" sz="2000" kern="0" baseline="0" dirty="0"/>
              <a:t>10 cores per CPU</a:t>
            </a:r>
          </a:p>
          <a:p>
            <a:r>
              <a:rPr lang="en-US" sz="2000" kern="0" dirty="0"/>
              <a:t>20 cores per node</a:t>
            </a:r>
            <a:endParaRPr lang="en-US" sz="2000" kern="0" baseline="0" dirty="0"/>
          </a:p>
          <a:p>
            <a:r>
              <a:rPr lang="en-US" sz="2000" kern="0" baseline="0" dirty="0"/>
              <a:t>1 thread per core</a:t>
            </a:r>
          </a:p>
          <a:p>
            <a:r>
              <a:rPr lang="en-US" sz="2000" kern="0" baseline="0" dirty="0"/>
              <a:t>3360 cores</a:t>
            </a:r>
          </a:p>
          <a:p>
            <a:r>
              <a:rPr lang="en-US" sz="2000" kern="0" dirty="0"/>
              <a:t>3360 threads</a:t>
            </a:r>
            <a:endParaRPr lang="en-US" sz="2000" kern="0" baseline="0" dirty="0"/>
          </a:p>
        </p:txBody>
      </p:sp>
      <p:grpSp>
        <p:nvGrpSpPr>
          <p:cNvPr id="21" name="Group 20"/>
          <p:cNvGrpSpPr/>
          <p:nvPr/>
        </p:nvGrpSpPr>
        <p:grpSpPr>
          <a:xfrm>
            <a:off x="796922" y="1615652"/>
            <a:ext cx="1595820" cy="4734537"/>
            <a:chOff x="796922" y="1615652"/>
            <a:chExt cx="1595820" cy="4734537"/>
          </a:xfrm>
        </p:grpSpPr>
        <p:grpSp>
          <p:nvGrpSpPr>
            <p:cNvPr id="22" name="Group 21"/>
            <p:cNvGrpSpPr/>
            <p:nvPr/>
          </p:nvGrpSpPr>
          <p:grpSpPr>
            <a:xfrm>
              <a:off x="1132758" y="1615652"/>
              <a:ext cx="1259984" cy="4734537"/>
              <a:chOff x="3203848" y="1430767"/>
              <a:chExt cx="1259984" cy="4734537"/>
            </a:xfrm>
          </p:grpSpPr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3532910" y="1700808"/>
                <a:ext cx="930922" cy="483109"/>
                <a:chOff x="2598873" y="4379786"/>
                <a:chExt cx="2844160" cy="14760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/>
              <p:cNvGrpSpPr>
                <a:grpSpLocks noChangeAspect="1"/>
              </p:cNvGrpSpPr>
              <p:nvPr/>
            </p:nvGrpSpPr>
            <p:grpSpPr>
              <a:xfrm>
                <a:off x="3532910" y="2441344"/>
                <a:ext cx="930922" cy="483109"/>
                <a:chOff x="2598873" y="4379786"/>
                <a:chExt cx="2844160" cy="1476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/>
              <p:cNvGrpSpPr>
                <a:grpSpLocks noChangeAspect="1"/>
              </p:cNvGrpSpPr>
              <p:nvPr/>
            </p:nvGrpSpPr>
            <p:grpSpPr>
              <a:xfrm>
                <a:off x="3532910" y="3181880"/>
                <a:ext cx="930922" cy="483109"/>
                <a:chOff x="2598873" y="4379786"/>
                <a:chExt cx="2844160" cy="147600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>
                <a:grpSpLocks noChangeAspect="1"/>
              </p:cNvGrpSpPr>
              <p:nvPr/>
            </p:nvGrpSpPr>
            <p:grpSpPr>
              <a:xfrm>
                <a:off x="3532910" y="3922416"/>
                <a:ext cx="930922" cy="483109"/>
                <a:chOff x="2598873" y="4379786"/>
                <a:chExt cx="2844160" cy="147600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/>
              <p:cNvGrpSpPr>
                <a:grpSpLocks noChangeAspect="1"/>
              </p:cNvGrpSpPr>
              <p:nvPr/>
            </p:nvGrpSpPr>
            <p:grpSpPr>
              <a:xfrm>
                <a:off x="3532910" y="4662952"/>
                <a:ext cx="930922" cy="483109"/>
                <a:chOff x="2598873" y="4379786"/>
                <a:chExt cx="2844160" cy="1476000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/>
              <p:cNvGrpSpPr>
                <a:grpSpLocks noChangeAspect="1"/>
              </p:cNvGrpSpPr>
              <p:nvPr/>
            </p:nvGrpSpPr>
            <p:grpSpPr>
              <a:xfrm>
                <a:off x="3532910" y="5403490"/>
                <a:ext cx="930922" cy="483109"/>
                <a:chOff x="2598873" y="4379786"/>
                <a:chExt cx="2844160" cy="14760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  <a:ln w="19050">
                  <a:solidFill>
                    <a:srgbClr val="0D9757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normalizeH="0" baseline="0" dirty="0">
                    <a:ln>
                      <a:noFill/>
                    </a:ln>
                    <a:solidFill>
                      <a:srgbClr val="B2230A"/>
                    </a:solidFill>
                    <a:effectLst/>
                    <a:latin typeface="+mn-lt"/>
                    <a:ea typeface="ＭＳ Ｐゴシック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2598873" y="4379786"/>
                  <a:ext cx="1404000" cy="1476000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-1" r="44581" b="26363"/>
                <a:stretch/>
              </p:blipFill>
              <p:spPr>
                <a:xfrm>
                  <a:off x="4039033" y="4379786"/>
                  <a:ext cx="1404000" cy="1476000"/>
                </a:xfrm>
                <a:prstGeom prst="rect">
                  <a:avLst/>
                </a:prstGeom>
              </p:spPr>
            </p:pic>
          </p:grp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3203848" y="1430767"/>
                <a:ext cx="921" cy="4734537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 flipV="1">
                <a:off x="3216604" y="5634240"/>
                <a:ext cx="324000" cy="0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3216604" y="4904506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 flipV="1">
                <a:off x="3203848" y="4163969"/>
                <a:ext cx="324000" cy="2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Straight Connector 39"/>
              <p:cNvCxnSpPr>
                <a:stCxn id="38" idx="1"/>
              </p:cNvCxnSpPr>
              <p:nvPr/>
            </p:nvCxnSpPr>
            <p:spPr bwMode="auto">
              <a:xfrm flipH="1" flipV="1">
                <a:off x="3216605" y="3423434"/>
                <a:ext cx="316305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Straight Connector 40"/>
              <p:cNvCxnSpPr>
                <a:stCxn id="35" idx="1"/>
              </p:cNvCxnSpPr>
              <p:nvPr/>
            </p:nvCxnSpPr>
            <p:spPr bwMode="auto">
              <a:xfrm flipH="1" flipV="1">
                <a:off x="3203848" y="2682898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Straight Connector 41"/>
              <p:cNvCxnSpPr>
                <a:stCxn id="29" idx="1"/>
              </p:cNvCxnSpPr>
              <p:nvPr/>
            </p:nvCxnSpPr>
            <p:spPr bwMode="auto">
              <a:xfrm flipH="1" flipV="1">
                <a:off x="3203848" y="1942362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3" name="Group 22"/>
            <p:cNvGrpSpPr/>
            <p:nvPr/>
          </p:nvGrpSpPr>
          <p:grpSpPr>
            <a:xfrm>
              <a:off x="796922" y="1714543"/>
              <a:ext cx="328367" cy="3720616"/>
              <a:chOff x="796922" y="1714543"/>
              <a:chExt cx="328367" cy="372061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H="1" flipV="1">
                <a:off x="801289" y="2476494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 flipV="1">
                <a:off x="801289" y="5435158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 flipV="1">
                <a:off x="801289" y="3216160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 flipV="1">
                <a:off x="801289" y="3955826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 flipV="1">
                <a:off x="801289" y="4695492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flipH="1" flipV="1">
                <a:off x="796922" y="1714543"/>
                <a:ext cx="324000" cy="1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D9757"/>
                </a:solidFill>
                <a:prstDash val="solid"/>
                <a:round/>
                <a:headEnd type="none" w="med" len="med"/>
                <a:tailEnd type="none" w="sm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7" name="Group 66"/>
          <p:cNvGrpSpPr/>
          <p:nvPr/>
        </p:nvGrpSpPr>
        <p:grpSpPr>
          <a:xfrm>
            <a:off x="1461820" y="1862849"/>
            <a:ext cx="951166" cy="4205635"/>
            <a:chOff x="1461281" y="1881061"/>
            <a:chExt cx="951166" cy="4205635"/>
          </a:xfrm>
        </p:grpSpPr>
        <p:sp>
          <p:nvSpPr>
            <p:cNvPr id="68" name="Rectangle 67"/>
            <p:cNvSpPr/>
            <p:nvPr/>
          </p:nvSpPr>
          <p:spPr bwMode="auto">
            <a:xfrm>
              <a:off x="1461281" y="188106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1461281" y="262157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1461281" y="336208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461281" y="410259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461281" y="484310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461281" y="5583611"/>
              <a:ext cx="951166" cy="503085"/>
            </a:xfrm>
            <a:prstGeom prst="rect">
              <a:avLst/>
            </a:prstGeom>
            <a:solidFill>
              <a:srgbClr val="004C5E"/>
            </a:solidFill>
            <a:ln w="19050" cap="flat" cmpd="sng" algn="ctr">
              <a:solidFill>
                <a:srgbClr val="004C5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FFA800"/>
                  </a:solidFill>
                  <a:effectLst/>
                  <a:latin typeface="Arial" charset="0"/>
                  <a:ea typeface="ＭＳ Ｐゴシック" pitchFamily="20" charset="-128"/>
                </a:rPr>
                <a:t>node</a:t>
              </a:r>
            </a:p>
          </p:txBody>
        </p:sp>
      </p:grpSp>
      <p:sp>
        <p:nvSpPr>
          <p:cNvPr id="74" name="Rectangle 73"/>
          <p:cNvSpPr/>
          <p:nvPr/>
        </p:nvSpPr>
        <p:spPr bwMode="auto">
          <a:xfrm>
            <a:off x="1437648" y="1714543"/>
            <a:ext cx="1147562" cy="45388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82597" y="6236409"/>
            <a:ext cx="909720" cy="39299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D9757"/>
                </a:solidFill>
                <a:effectLst/>
              </a:rPr>
              <a:t>Interconnect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0D9757"/>
                </a:solidFill>
              </a:rPr>
              <a:t>(</a:t>
            </a:r>
            <a:r>
              <a:rPr lang="en-US" sz="1000" dirty="0" err="1">
                <a:solidFill>
                  <a:srgbClr val="0D9757"/>
                </a:solidFill>
              </a:rPr>
              <a:t>Infiniband</a:t>
            </a:r>
            <a:r>
              <a:rPr lang="en-US" sz="1000" dirty="0">
                <a:solidFill>
                  <a:srgbClr val="0D9757"/>
                </a:solidFill>
              </a:rPr>
              <a:t>)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rgbClr val="0D9757"/>
              </a:solidFill>
              <a:effectLst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904886" y="1895885"/>
            <a:ext cx="1142601" cy="5397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>
            <a:off x="4504198" y="3382712"/>
            <a:ext cx="1152613" cy="5178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D9757"/>
            </a:solidFill>
            <a:prstDash val="solid"/>
            <a:round/>
            <a:headEnd type="none" w="med" len="med"/>
            <a:tailEnd type="none" w="sm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8286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8" grpId="1" animBg="1"/>
      <p:bldP spid="20" grpId="0"/>
      <p:bldP spid="7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" y="2035963"/>
            <a:ext cx="8443913" cy="35083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3600168" y="2870200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Left Arrow 6"/>
          <p:cNvSpPr/>
          <p:nvPr/>
        </p:nvSpPr>
        <p:spPr bwMode="auto">
          <a:xfrm rot="1096584">
            <a:off x="8204656" y="3381529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Left Arrow 7"/>
          <p:cNvSpPr/>
          <p:nvPr/>
        </p:nvSpPr>
        <p:spPr bwMode="auto">
          <a:xfrm rot="1096584">
            <a:off x="8204655" y="5353895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8200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455" y="1165225"/>
            <a:ext cx="6712802" cy="52498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6891537" y="6096572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817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4" t="303" r="1029" b="1723"/>
          <a:stretch/>
        </p:blipFill>
        <p:spPr>
          <a:xfrm>
            <a:off x="1244600" y="1181100"/>
            <a:ext cx="660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Left Arrow 5"/>
          <p:cNvSpPr/>
          <p:nvPr/>
        </p:nvSpPr>
        <p:spPr bwMode="auto">
          <a:xfrm rot="1096584">
            <a:off x="1854656" y="3023421"/>
            <a:ext cx="978408" cy="484632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242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3790359"/>
            <a:ext cx="8443942" cy="2624729"/>
          </a:xfrm>
        </p:spPr>
        <p:txBody>
          <a:bodyPr/>
          <a:lstStyle/>
          <a:p>
            <a:r>
              <a:rPr lang="en-US" dirty="0"/>
              <a:t>Add compiler option –</a:t>
            </a:r>
            <a:r>
              <a:rPr lang="en-US" dirty="0" err="1"/>
              <a:t>xHost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7160" y="1252597"/>
            <a:ext cx="9144000" cy="25377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-342900" y="1252597"/>
            <a:ext cx="8919740" cy="601603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-342900" y="2455803"/>
            <a:ext cx="8919740" cy="1334556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342900" y="1854199"/>
            <a:ext cx="1524000" cy="601603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7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00" y="999444"/>
            <a:ext cx="6998400" cy="52488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 rot="10800000" flipV="1">
            <a:off x="6653241" y="3709192"/>
            <a:ext cx="1943879" cy="659607"/>
          </a:xfrm>
          <a:prstGeom prst="wedgeRoundRectCallout">
            <a:avLst>
              <a:gd name="adj1" fmla="val 79041"/>
              <a:gd name="adj2" fmla="val -19524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04C5E"/>
                </a:solidFill>
              </a:rPr>
              <a:t>Slight improvement</a:t>
            </a:r>
          </a:p>
          <a:p>
            <a:pPr algn="ctr"/>
            <a:endParaRPr lang="en-US" sz="1200" dirty="0">
              <a:solidFill>
                <a:srgbClr val="004C5E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6653240" y="3715167"/>
            <a:ext cx="1943879" cy="659607"/>
          </a:xfrm>
          <a:prstGeom prst="wedgeRoundRectCallout">
            <a:avLst>
              <a:gd name="adj1" fmla="val 84704"/>
              <a:gd name="adj2" fmla="val 208444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solidFill>
                <a:srgbClr val="004C5E"/>
              </a:solidFill>
            </a:endParaRPr>
          </a:p>
          <a:p>
            <a:pPr algn="ctr"/>
            <a:r>
              <a:rPr lang="en-US" sz="1200" dirty="0">
                <a:solidFill>
                  <a:srgbClr val="004C5E"/>
                </a:solidFill>
              </a:rPr>
              <a:t>But not what we hoped for</a:t>
            </a:r>
          </a:p>
        </p:txBody>
      </p:sp>
    </p:spTree>
    <p:extLst>
      <p:ext uri="{BB962C8B-B14F-4D97-AF65-F5344CB8AC3E}">
        <p14:creationId xmlns:p14="http://schemas.microsoft.com/office/powerpoint/2010/main" val="12082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 anchor="t"/>
          <a:lstStyle/>
          <a:p>
            <a:r>
              <a:rPr lang="en-US" dirty="0"/>
              <a:t>Run Intel Advisor again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of hot spots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780513"/>
            <a:ext cx="8453611" cy="1277993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 bwMode="auto">
          <a:xfrm rot="9105150">
            <a:off x="18102" y="2451937"/>
            <a:ext cx="630258" cy="355449"/>
          </a:xfrm>
          <a:prstGeom prst="leftArrow">
            <a:avLst>
              <a:gd name="adj1" fmla="val 50000"/>
              <a:gd name="adj2" fmla="val 99790"/>
            </a:avLst>
          </a:prstGeom>
          <a:solidFill>
            <a:srgbClr val="FFC000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" y="3711288"/>
            <a:ext cx="9144000" cy="1924242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 bwMode="auto">
          <a:xfrm rot="10800000" flipV="1">
            <a:off x="6663238" y="5977262"/>
            <a:ext cx="1392583" cy="311050"/>
          </a:xfrm>
          <a:prstGeom prst="wedgeRoundRectCallout">
            <a:avLst>
              <a:gd name="adj1" fmla="val 316287"/>
              <a:gd name="adj2" fmla="val -18503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4C5E"/>
                </a:solidFill>
              </a:rPr>
              <a:t>Loop over m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247" y="3706981"/>
            <a:ext cx="7518400" cy="19724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-28484" y="4280335"/>
            <a:ext cx="9172484" cy="494866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571" y="4957932"/>
            <a:ext cx="9172484" cy="150297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-7129" y="5326232"/>
            <a:ext cx="9172484" cy="150297"/>
          </a:xfrm>
          <a:prstGeom prst="rect">
            <a:avLst/>
          </a:prstGeom>
          <a:solidFill>
            <a:srgbClr val="FFFFFF">
              <a:alpha val="8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 rot="10800000" flipV="1">
            <a:off x="5124527" y="3241238"/>
            <a:ext cx="1392583" cy="311050"/>
          </a:xfrm>
          <a:prstGeom prst="wedgeRoundRectCallout">
            <a:avLst>
              <a:gd name="adj1" fmla="val 208674"/>
              <a:gd name="adj2" fmla="val 468237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AoS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 rot="10800000" flipV="1">
            <a:off x="3585816" y="3241238"/>
            <a:ext cx="1392583" cy="311050"/>
          </a:xfrm>
          <a:prstGeom prst="wedgeRoundRectCallout">
            <a:avLst>
              <a:gd name="adj1" fmla="val 96501"/>
              <a:gd name="adj2" fmla="val 247758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Random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access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 rot="10800000" flipV="1">
            <a:off x="6663238" y="3241237"/>
            <a:ext cx="1392583" cy="311050"/>
          </a:xfrm>
          <a:prstGeom prst="wedgeRoundRectCallout">
            <a:avLst>
              <a:gd name="adj1" fmla="val 318111"/>
              <a:gd name="adj2" fmla="val 57439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SoA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095237" y="4070568"/>
            <a:ext cx="914400" cy="257642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767542" y="4060149"/>
            <a:ext cx="1017558" cy="1266084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2437821" y="3662004"/>
            <a:ext cx="457779" cy="2065695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6947" y="3711288"/>
            <a:ext cx="442589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3" grpId="0" animBg="1"/>
      <p:bldP spid="14" grpId="0" animBg="1"/>
      <p:bldP spid="15" grpId="0" animBg="1"/>
      <p:bldP spid="17" grpId="0" animBg="1"/>
      <p:bldP spid="17" grpId="1" animBg="1"/>
      <p:bldP spid="16" grpId="0" animBg="1"/>
      <p:bldP spid="16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" t="9775" r="34123" b="30063"/>
          <a:stretch/>
        </p:blipFill>
        <p:spPr>
          <a:xfrm>
            <a:off x="183841" y="1320800"/>
            <a:ext cx="8825694" cy="48910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Advisor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4341842" y="2282149"/>
            <a:ext cx="966758" cy="689651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825221" y="4098249"/>
            <a:ext cx="4184314" cy="1019851"/>
          </a:xfrm>
          <a:prstGeom prst="round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Advisor tells us</a:t>
            </a:r>
          </a:p>
          <a:p>
            <a:pPr lvl="1"/>
            <a:r>
              <a:rPr lang="en-US" dirty="0"/>
              <a:t>Vectorization is ok</a:t>
            </a:r>
          </a:p>
          <a:p>
            <a:pPr lvl="1"/>
            <a:r>
              <a:rPr lang="en-US" dirty="0" err="1"/>
              <a:t>Strided</a:t>
            </a:r>
            <a:r>
              <a:rPr lang="en-US" dirty="0"/>
              <a:t> memory access in the random access loop is a problem</a:t>
            </a:r>
          </a:p>
          <a:p>
            <a:r>
              <a:rPr lang="en-US" dirty="0"/>
              <a:t>Let’s run a </a:t>
            </a:r>
            <a:r>
              <a:rPr lang="en-US" b="1" dirty="0"/>
              <a:t>memory access </a:t>
            </a:r>
            <a:r>
              <a:rPr lang="en-US" dirty="0"/>
              <a:t>analysis in </a:t>
            </a:r>
            <a:r>
              <a:rPr lang="en-US" dirty="0" err="1"/>
              <a:t>VTune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7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D9757"/>
                </a:solidFill>
              </a:rPr>
              <a:t>$</a:t>
            </a:r>
            <a:r>
              <a:rPr lang="en-US" dirty="0" err="1"/>
              <a:t>ssh</a:t>
            </a:r>
            <a:r>
              <a:rPr lang="en-US" dirty="0"/>
              <a:t> –X vsc20170@login.hpc.uantwerpen.be</a:t>
            </a:r>
          </a:p>
          <a:p>
            <a:r>
              <a:rPr lang="en-US" dirty="0">
                <a:solidFill>
                  <a:srgbClr val="03A0C5"/>
                </a:solidFill>
              </a:rPr>
              <a:t>Last login: Thu Sep  8 16:38:25 2016 from 143.169.185.55</a:t>
            </a:r>
          </a:p>
          <a:p>
            <a:r>
              <a:rPr lang="en-US" dirty="0">
                <a:solidFill>
                  <a:srgbClr val="03A0C5"/>
                </a:solidFill>
              </a:rPr>
              <a:t>-----------------------------------------------------------</a:t>
            </a:r>
          </a:p>
          <a:p>
            <a:r>
              <a:rPr lang="en-US" dirty="0">
                <a:solidFill>
                  <a:srgbClr val="03A0C5"/>
                </a:solidFill>
              </a:rPr>
              <a:t>Welcome to Hopper!</a:t>
            </a:r>
          </a:p>
          <a:p>
            <a:r>
              <a:rPr lang="en-US" dirty="0">
                <a:solidFill>
                  <a:srgbClr val="03A0C5"/>
                </a:solidFill>
              </a:rPr>
              <a:t>...</a:t>
            </a:r>
          </a:p>
          <a:p>
            <a:r>
              <a:rPr lang="en-US" dirty="0">
                <a:solidFill>
                  <a:srgbClr val="0D9757"/>
                </a:solidFill>
              </a:rPr>
              <a:t>vsc20170@ln02 ~$ </a:t>
            </a:r>
            <a:r>
              <a:rPr lang="en-US" dirty="0"/>
              <a:t>module load </a:t>
            </a:r>
            <a:r>
              <a:rPr lang="en-US" dirty="0" err="1"/>
              <a:t>VTune</a:t>
            </a:r>
            <a:endParaRPr lang="en-US" dirty="0"/>
          </a:p>
          <a:p>
            <a:r>
              <a:rPr lang="de-DE" dirty="0">
                <a:solidFill>
                  <a:srgbClr val="0D9757"/>
                </a:solidFill>
              </a:rPr>
              <a:t>vsc20170@ln02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r>
              <a:rPr lang="en-US" dirty="0"/>
              <a:t> module list</a:t>
            </a:r>
          </a:p>
          <a:p>
            <a:r>
              <a:rPr lang="en-US" dirty="0">
                <a:solidFill>
                  <a:srgbClr val="03A0C5"/>
                </a:solidFill>
              </a:rPr>
              <a:t>Currently Loaded </a:t>
            </a:r>
            <a:r>
              <a:rPr lang="en-US" dirty="0" err="1">
                <a:solidFill>
                  <a:srgbClr val="03A0C5"/>
                </a:solidFill>
              </a:rPr>
              <a:t>Modulefiles</a:t>
            </a:r>
            <a:r>
              <a:rPr lang="en-US" dirty="0">
                <a:solidFill>
                  <a:srgbClr val="03A0C5"/>
                </a:solidFill>
              </a:rPr>
              <a:t>:</a:t>
            </a:r>
          </a:p>
          <a:p>
            <a:r>
              <a:rPr lang="de-DE" sz="1000" dirty="0"/>
              <a:t>  1) </a:t>
            </a:r>
            <a:r>
              <a:rPr lang="de-DE" sz="1000" dirty="0" err="1"/>
              <a:t>GCCcore</a:t>
            </a:r>
            <a:r>
              <a:rPr lang="de-DE" sz="1000" dirty="0"/>
              <a:t>/5.4.0                        4) </a:t>
            </a:r>
            <a:r>
              <a:rPr lang="de-DE" sz="1000" dirty="0" err="1"/>
              <a:t>ifort</a:t>
            </a:r>
            <a:r>
              <a:rPr lang="de-DE" sz="1000" dirty="0"/>
              <a:t>/2016.3.210-GCC-5.4.0-2.26      7) </a:t>
            </a:r>
            <a:r>
              <a:rPr lang="de-DE" sz="1000" dirty="0" err="1"/>
              <a:t>VTune</a:t>
            </a:r>
            <a:r>
              <a:rPr lang="de-DE" sz="1000" dirty="0"/>
              <a:t>/2016_update3</a:t>
            </a:r>
          </a:p>
          <a:p>
            <a:r>
              <a:rPr lang="it-IT" sz="1000" dirty="0"/>
              <a:t>  2) </a:t>
            </a:r>
            <a:r>
              <a:rPr lang="it-IT" sz="1000" dirty="0" err="1"/>
              <a:t>binutils</a:t>
            </a:r>
            <a:r>
              <a:rPr lang="it-IT" sz="1000" dirty="0"/>
              <a:t>/2.26-GCCcore-5.4.0          5) </a:t>
            </a:r>
            <a:r>
              <a:rPr lang="it-IT" sz="1000" dirty="0" err="1"/>
              <a:t>iccifort</a:t>
            </a:r>
            <a:r>
              <a:rPr lang="it-IT" sz="1000" dirty="0"/>
              <a:t>/2016.3.210-GCC-5.4.0-2.26</a:t>
            </a:r>
          </a:p>
          <a:p>
            <a:r>
              <a:rPr lang="de-DE" sz="1000" dirty="0"/>
              <a:t>  3) </a:t>
            </a:r>
            <a:r>
              <a:rPr lang="de-DE" sz="1000" dirty="0" err="1"/>
              <a:t>icc</a:t>
            </a:r>
            <a:r>
              <a:rPr lang="de-DE" sz="1000" dirty="0"/>
              <a:t>/2016.3.210-GCC-5.4.0-2.26        6) </a:t>
            </a:r>
            <a:r>
              <a:rPr lang="de-DE" sz="1000" dirty="0" err="1"/>
              <a:t>Advisor</a:t>
            </a:r>
            <a:r>
              <a:rPr lang="de-DE" sz="1000" dirty="0"/>
              <a:t>/2016_update4</a:t>
            </a:r>
          </a:p>
          <a:p>
            <a:r>
              <a:rPr lang="de-DE" dirty="0">
                <a:solidFill>
                  <a:srgbClr val="0D9757"/>
                </a:solidFill>
              </a:rPr>
              <a:t>vsc20170@ln02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endParaRPr lang="de-DE" dirty="0">
              <a:solidFill>
                <a:srgbClr val="0D9757"/>
              </a:solidFill>
            </a:endParaRPr>
          </a:p>
          <a:p>
            <a:r>
              <a:rPr lang="de-DE" dirty="0">
                <a:solidFill>
                  <a:srgbClr val="0D9757"/>
                </a:solidFill>
              </a:rPr>
              <a:t>vsc20170@ln02 </a:t>
            </a:r>
            <a:r>
              <a:rPr lang="en-US" dirty="0">
                <a:solidFill>
                  <a:srgbClr val="0D9757"/>
                </a:solidFill>
              </a:rPr>
              <a:t>~$</a:t>
            </a:r>
            <a:r>
              <a:rPr lang="en-US" dirty="0"/>
              <a:t> </a:t>
            </a:r>
            <a:r>
              <a:rPr lang="en-US" dirty="0" err="1"/>
              <a:t>amplxe-gui</a:t>
            </a:r>
            <a:r>
              <a:rPr lang="en-US" dirty="0"/>
              <a:t> &amp;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330628"/>
            <a:ext cx="8443913" cy="49190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5859"/>
              <a:gd name="adj2" fmla="val -44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0800000" flipV="1">
            <a:off x="2750454" y="2388691"/>
            <a:ext cx="2618987" cy="311050"/>
          </a:xfrm>
          <a:prstGeom prst="wedgeRoundRectCallout">
            <a:avLst>
              <a:gd name="adj1" fmla="val 115875"/>
              <a:gd name="adj2" fmla="val -3121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Advanced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2750454" y="2886719"/>
            <a:ext cx="2618986" cy="311050"/>
          </a:xfrm>
          <a:prstGeom prst="wedgeRoundRectCallout">
            <a:avLst>
              <a:gd name="adj1" fmla="val 111990"/>
              <a:gd name="adj2" fmla="val -2779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Memory </a:t>
            </a:r>
            <a:r>
              <a:rPr lang="en-US" sz="1200" dirty="0" err="1">
                <a:solidFill>
                  <a:srgbClr val="C00000"/>
                </a:solidFill>
              </a:rPr>
              <a:t>ACCess</a:t>
            </a:r>
            <a:r>
              <a:rPr lang="en-US" sz="1200" dirty="0">
                <a:solidFill>
                  <a:srgbClr val="C00000"/>
                </a:solidFill>
              </a:rPr>
              <a:t>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6671"/>
              <a:gd name="adj2" fmla="val 4399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5859"/>
              <a:gd name="adj2" fmla="val 8501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6265"/>
              <a:gd name="adj2" fmla="val 20806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 rot="10800000" flipV="1">
            <a:off x="2750454" y="1883840"/>
            <a:ext cx="2618986" cy="311050"/>
          </a:xfrm>
          <a:prstGeom prst="wedgeRoundRectCallout">
            <a:avLst>
              <a:gd name="adj1" fmla="val 116265"/>
              <a:gd name="adj2" fmla="val -3462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 rot="10800000" flipV="1">
            <a:off x="2750454" y="2392103"/>
            <a:ext cx="2618987" cy="311050"/>
          </a:xfrm>
          <a:prstGeom prst="wedgeRoundRectCallout">
            <a:avLst>
              <a:gd name="adj1" fmla="val 115875"/>
              <a:gd name="adj2" fmla="val 297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Advanced Hot spot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 rot="10800000" flipV="1">
            <a:off x="2750454" y="2886719"/>
            <a:ext cx="2618986" cy="311050"/>
          </a:xfrm>
          <a:prstGeom prst="wedgeRoundRectCallout">
            <a:avLst>
              <a:gd name="adj1" fmla="val 111178"/>
              <a:gd name="adj2" fmla="val -58557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Some Memory </a:t>
            </a:r>
            <a:r>
              <a:rPr lang="en-US" sz="1200" dirty="0" err="1">
                <a:solidFill>
                  <a:srgbClr val="C00000"/>
                </a:solidFill>
              </a:rPr>
              <a:t>ACCess</a:t>
            </a:r>
            <a:r>
              <a:rPr lang="en-US" sz="1200" dirty="0">
                <a:solidFill>
                  <a:srgbClr val="C00000"/>
                </a:solidFill>
              </a:rPr>
              <a:t> analyses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473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Several nodes can cooperate on a task</a:t>
            </a:r>
          </a:p>
          <a:p>
            <a:pPr lvl="1"/>
            <a:r>
              <a:rPr lang="en-US" b="1" dirty="0"/>
              <a:t>Distributed</a:t>
            </a:r>
            <a:r>
              <a:rPr lang="en-US" dirty="0"/>
              <a:t> memory </a:t>
            </a:r>
            <a:r>
              <a:rPr lang="en-US" dirty="0" err="1"/>
              <a:t>parallellization</a:t>
            </a:r>
            <a:endParaRPr lang="en-US" dirty="0"/>
          </a:p>
          <a:p>
            <a:pPr lvl="1"/>
            <a:r>
              <a:rPr lang="en-US" dirty="0"/>
              <a:t>Nodes communicate information via interconnect</a:t>
            </a:r>
          </a:p>
          <a:p>
            <a:pPr lvl="2"/>
            <a:r>
              <a:rPr lang="en-US" dirty="0"/>
              <a:t>Typically using MPI: Message Passing Interface</a:t>
            </a:r>
          </a:p>
          <a:p>
            <a:pPr lvl="2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Several cores can cooperate on a task</a:t>
            </a:r>
          </a:p>
          <a:p>
            <a:pPr lvl="1"/>
            <a:r>
              <a:rPr lang="en-US" b="1" dirty="0"/>
              <a:t>Shared</a:t>
            </a:r>
            <a:r>
              <a:rPr lang="en-US" dirty="0"/>
              <a:t> memory </a:t>
            </a:r>
            <a:r>
              <a:rPr lang="en-US" dirty="0" err="1"/>
              <a:t>parallellization</a:t>
            </a:r>
            <a:endParaRPr lang="en-US" dirty="0"/>
          </a:p>
          <a:p>
            <a:pPr lvl="1"/>
            <a:r>
              <a:rPr lang="en-US" dirty="0"/>
              <a:t>Cores communicate information via memory</a:t>
            </a:r>
          </a:p>
          <a:p>
            <a:pPr lvl="2"/>
            <a:r>
              <a:rPr lang="en-US" dirty="0"/>
              <a:t>Often using </a:t>
            </a:r>
            <a:r>
              <a:rPr lang="en-US" dirty="0" err="1"/>
              <a:t>OpenMP</a:t>
            </a:r>
            <a:r>
              <a:rPr lang="en-US" dirty="0"/>
              <a:t>, but also MPI, </a:t>
            </a:r>
            <a:r>
              <a:rPr lang="is-IS" dirty="0"/>
              <a:t>…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8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332264"/>
            <a:ext cx="8443913" cy="49157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 rot="10800000" flipV="1">
            <a:off x="2686661" y="359576"/>
            <a:ext cx="1392583" cy="311050"/>
          </a:xfrm>
          <a:prstGeom prst="wedgeRoundRectCallout">
            <a:avLst>
              <a:gd name="adj1" fmla="val 28443"/>
              <a:gd name="adj2" fmla="val 27985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New analysis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0800000" flipV="1">
            <a:off x="4398952" y="3988823"/>
            <a:ext cx="2254289" cy="311050"/>
          </a:xfrm>
          <a:prstGeom prst="wedgeRoundRectCallout">
            <a:avLst>
              <a:gd name="adj1" fmla="val 94863"/>
              <a:gd name="adj2" fmla="val -256818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C00000"/>
                </a:solidFill>
              </a:rPr>
              <a:t>Analyze memory access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7347097" y="3178110"/>
            <a:ext cx="1560432" cy="311050"/>
          </a:xfrm>
          <a:prstGeom prst="wedgeRoundRectCallout">
            <a:avLst>
              <a:gd name="adj1" fmla="val 38989"/>
              <a:gd name="adj2" fmla="val -36620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Hit start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751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327582"/>
            <a:ext cx="8443913" cy="49251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46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855"/>
            <a:ext cx="9144000" cy="5346658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 rot="10800000" flipV="1">
            <a:off x="5633391" y="1913135"/>
            <a:ext cx="3318584" cy="311050"/>
          </a:xfrm>
          <a:prstGeom prst="wedgeRoundRectCallout">
            <a:avLst>
              <a:gd name="adj1" fmla="val 70340"/>
              <a:gd name="adj2" fmla="val 4891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C00000"/>
                </a:solidFill>
              </a:rPr>
              <a:t>Our program </a:t>
            </a:r>
            <a:r>
              <a:rPr lang="en-US" sz="1200" dirty="0">
                <a:solidFill>
                  <a:srgbClr val="C00000"/>
                </a:solidFill>
              </a:rPr>
              <a:t>is memory bound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5633391" y="2625215"/>
            <a:ext cx="3318584" cy="311050"/>
          </a:xfrm>
          <a:prstGeom prst="wedgeRoundRectCallout">
            <a:avLst>
              <a:gd name="adj1" fmla="val 70340"/>
              <a:gd name="adj2" fmla="val 4891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Due to complete cache misses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 rot="10800000" flipV="1">
            <a:off x="5633391" y="3032994"/>
            <a:ext cx="3318584" cy="386862"/>
          </a:xfrm>
          <a:prstGeom prst="wedgeRoundRectCallout">
            <a:avLst>
              <a:gd name="adj1" fmla="val 69513"/>
              <a:gd name="adj2" fmla="val 303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Bandwidth saturates fast because we move an entire cache line for almost every data item 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 rot="10800000" flipV="1">
            <a:off x="5633391" y="4780151"/>
            <a:ext cx="3318584" cy="311050"/>
          </a:xfrm>
          <a:prstGeom prst="wedgeRoundRectCallout">
            <a:avLst>
              <a:gd name="adj1" fmla="val 69789"/>
              <a:gd name="adj2" fmla="val 6361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C00000"/>
                </a:solidFill>
              </a:rPr>
              <a:t># </a:t>
            </a:r>
            <a:r>
              <a:rPr lang="en-US" sz="1200" dirty="0">
                <a:solidFill>
                  <a:srgbClr val="C00000"/>
                </a:solidFill>
              </a:rPr>
              <a:t>complete cache misses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 bwMode="auto">
          <a:xfrm rot="10800000" flipV="1">
            <a:off x="5633391" y="5146602"/>
            <a:ext cx="3318584" cy="467813"/>
          </a:xfrm>
          <a:prstGeom prst="wedgeRoundRectCallout">
            <a:avLst>
              <a:gd name="adj1" fmla="val 70065"/>
              <a:gd name="adj2" fmla="val -2553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Average # of cycles we have to wait for 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a data item (should be ~1!)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640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730865"/>
            <a:ext cx="8443913" cy="41185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05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719" y="1165225"/>
            <a:ext cx="8364274" cy="52498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60616" t="7124" r="11726" b="66227"/>
          <a:stretch/>
        </p:blipFill>
        <p:spPr bwMode="auto">
          <a:xfrm>
            <a:off x="1671050" y="1545336"/>
            <a:ext cx="6138908" cy="371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30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053" y="1165225"/>
            <a:ext cx="6689606" cy="52498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 rot="10800000" flipV="1">
            <a:off x="4709160" y="1307592"/>
            <a:ext cx="3839938" cy="832103"/>
          </a:xfrm>
          <a:prstGeom prst="wedgeRoundRectCallout">
            <a:avLst>
              <a:gd name="adj1" fmla="val 67482"/>
              <a:gd name="adj2" fmla="val -1006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CPI = cycles per instruction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Peak performance corresponds to 4 instructions per cycle in DP </a:t>
            </a:r>
            <a:r>
              <a:rPr lang="en-US" sz="1200" dirty="0" err="1">
                <a:solidFill>
                  <a:srgbClr val="C00000"/>
                </a:solidFill>
              </a:rPr>
              <a:t>vectorized</a:t>
            </a:r>
            <a:r>
              <a:rPr lang="en-US" sz="1200" dirty="0">
                <a:solidFill>
                  <a:srgbClr val="C00000"/>
                </a:solidFill>
              </a:rPr>
              <a:t> code. Hence CPI should be between 0.25 and 0.5.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 rot="10800000" flipV="1">
            <a:off x="4709160" y="2252954"/>
            <a:ext cx="3821504" cy="311050"/>
          </a:xfrm>
          <a:prstGeom prst="wedgeRoundRectCallout">
            <a:avLst>
              <a:gd name="adj1" fmla="val 67549"/>
              <a:gd name="adj2" fmla="val -33400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Pipeline stalls (because the data is not arriving in time)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4718377" y="2677262"/>
            <a:ext cx="3821504" cy="311050"/>
          </a:xfrm>
          <a:prstGeom prst="wedgeRoundRectCallout">
            <a:avLst>
              <a:gd name="adj1" fmla="val 67708"/>
              <a:gd name="adj2" fmla="val -4002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rgbClr val="C00000"/>
                </a:solidFill>
              </a:rPr>
              <a:t>Our program is memory bound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 rot="10800000" flipV="1">
            <a:off x="4709160" y="4459275"/>
            <a:ext cx="3821504" cy="311050"/>
          </a:xfrm>
          <a:prstGeom prst="wedgeRoundRectCallout">
            <a:avLst>
              <a:gd name="adj1" fmla="val 67273"/>
              <a:gd name="adj2" fmla="val 1363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Our program is memory bound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 rot="10800000" flipV="1">
            <a:off x="4699943" y="4883583"/>
            <a:ext cx="3830721" cy="386862"/>
          </a:xfrm>
          <a:prstGeom prst="wedgeRoundRectCallout">
            <a:avLst>
              <a:gd name="adj1" fmla="val 66649"/>
              <a:gd name="adj2" fmla="val -44243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Bandwidth saturates fast because we move an entire cache line for almost every data item 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53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818178"/>
            <a:ext cx="10651165" cy="49749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 bwMode="auto">
          <a:xfrm rot="10800000" flipV="1">
            <a:off x="3105912" y="5581911"/>
            <a:ext cx="4315968" cy="416051"/>
          </a:xfrm>
          <a:prstGeom prst="wedgeRoundRectCallout">
            <a:avLst>
              <a:gd name="adj1" fmla="val 67482"/>
              <a:gd name="adj2" fmla="val -1006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</a:rPr>
              <a:t>Only one of 20 cores were use (no </a:t>
            </a:r>
            <a:r>
              <a:rPr lang="en-US" sz="1200" dirty="0" err="1">
                <a:solidFill>
                  <a:srgbClr val="C00000"/>
                </a:solidFill>
              </a:rPr>
              <a:t>OpenMP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paralellization</a:t>
            </a:r>
            <a:r>
              <a:rPr lang="en-US" sz="1200" dirty="0">
                <a:solidFill>
                  <a:srgbClr val="C00000"/>
                </a:solidFill>
              </a:rPr>
              <a:t>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512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New in Intel cluster studio 2017</a:t>
            </a:r>
            <a:br>
              <a:rPr lang="en-US" sz="2000" dirty="0"/>
            </a:br>
            <a:r>
              <a:rPr lang="en-US" dirty="0"/>
              <a:t>automatic roofline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993342"/>
            <a:ext cx="8051800" cy="560430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46100" y="2489200"/>
            <a:ext cx="4899600" cy="2856465"/>
            <a:chOff x="546100" y="2349500"/>
            <a:chExt cx="4899600" cy="2856465"/>
          </a:xfrm>
        </p:grpSpPr>
        <p:sp>
          <p:nvSpPr>
            <p:cNvPr id="5" name="Rectangle 4"/>
            <p:cNvSpPr>
              <a:spLocks/>
            </p:cNvSpPr>
            <p:nvPr/>
          </p:nvSpPr>
          <p:spPr bwMode="auto">
            <a:xfrm>
              <a:off x="546100" y="2349500"/>
              <a:ext cx="2362200" cy="1800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7" name="Curved Connector 6"/>
            <p:cNvCxnSpPr>
              <a:stCxn id="5" idx="3"/>
              <a:endCxn id="16" idx="6"/>
            </p:cNvCxnSpPr>
            <p:nvPr/>
          </p:nvCxnSpPr>
          <p:spPr bwMode="auto">
            <a:xfrm>
              <a:off x="2908300" y="2439500"/>
              <a:ext cx="2537400" cy="2694465"/>
            </a:xfrm>
            <a:prstGeom prst="curvedConnector3">
              <a:avLst>
                <a:gd name="adj1" fmla="val 122022"/>
              </a:avLst>
            </a:prstGeom>
            <a:solidFill>
              <a:schemeClr val="accent1"/>
            </a:solidFill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Oval 15"/>
            <p:cNvSpPr>
              <a:spLocks noChangeAspect="1"/>
            </p:cNvSpPr>
            <p:nvPr/>
          </p:nvSpPr>
          <p:spPr bwMode="auto">
            <a:xfrm>
              <a:off x="5301700" y="5061965"/>
              <a:ext cx="144000" cy="144000"/>
            </a:xfrm>
            <a:prstGeom prst="ellips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6100" y="2909441"/>
            <a:ext cx="4899600" cy="2310365"/>
            <a:chOff x="546100" y="2909441"/>
            <a:chExt cx="4899600" cy="2310365"/>
          </a:xfrm>
        </p:grpSpPr>
        <p:sp>
          <p:nvSpPr>
            <p:cNvPr id="19" name="Rectangle 18"/>
            <p:cNvSpPr>
              <a:spLocks/>
            </p:cNvSpPr>
            <p:nvPr/>
          </p:nvSpPr>
          <p:spPr bwMode="auto">
            <a:xfrm>
              <a:off x="546100" y="2909441"/>
              <a:ext cx="2362200" cy="1800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20" name="Curved Connector 19"/>
            <p:cNvCxnSpPr>
              <a:endCxn id="21" idx="0"/>
            </p:cNvCxnSpPr>
            <p:nvPr/>
          </p:nvCxnSpPr>
          <p:spPr bwMode="auto">
            <a:xfrm>
              <a:off x="2908300" y="2999441"/>
              <a:ext cx="2465400" cy="2076365"/>
            </a:xfrm>
            <a:prstGeom prst="curvedConnector2">
              <a:avLst/>
            </a:prstGeom>
            <a:solidFill>
              <a:schemeClr val="accent1"/>
            </a:solidFill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Oval 20"/>
            <p:cNvSpPr>
              <a:spLocks noChangeAspect="1"/>
            </p:cNvSpPr>
            <p:nvPr/>
          </p:nvSpPr>
          <p:spPr bwMode="auto">
            <a:xfrm>
              <a:off x="5301700" y="5075806"/>
              <a:ext cx="144000" cy="144000"/>
            </a:xfrm>
            <a:prstGeom prst="ellips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6100" y="3089441"/>
            <a:ext cx="4734500" cy="1891265"/>
            <a:chOff x="546100" y="3089441"/>
            <a:chExt cx="4734500" cy="1891265"/>
          </a:xfrm>
        </p:grpSpPr>
        <p:sp>
          <p:nvSpPr>
            <p:cNvPr id="22" name="Rectangle 21"/>
            <p:cNvSpPr>
              <a:spLocks/>
            </p:cNvSpPr>
            <p:nvPr/>
          </p:nvSpPr>
          <p:spPr bwMode="auto">
            <a:xfrm>
              <a:off x="546100" y="3089441"/>
              <a:ext cx="2362200" cy="1800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cxnSp>
          <p:nvCxnSpPr>
            <p:cNvPr id="23" name="Curved Connector 22"/>
            <p:cNvCxnSpPr>
              <a:endCxn id="24" idx="0"/>
            </p:cNvCxnSpPr>
            <p:nvPr/>
          </p:nvCxnSpPr>
          <p:spPr bwMode="auto">
            <a:xfrm>
              <a:off x="2908300" y="3179441"/>
              <a:ext cx="2300300" cy="1657265"/>
            </a:xfrm>
            <a:prstGeom prst="curvedConnector2">
              <a:avLst/>
            </a:prstGeom>
            <a:solidFill>
              <a:schemeClr val="accent1"/>
            </a:solidFill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Oval 23"/>
            <p:cNvSpPr>
              <a:spLocks noChangeAspect="1"/>
            </p:cNvSpPr>
            <p:nvPr/>
          </p:nvSpPr>
          <p:spPr bwMode="auto">
            <a:xfrm>
              <a:off x="5136600" y="4836706"/>
              <a:ext cx="144000" cy="144000"/>
            </a:xfrm>
            <a:prstGeom prst="ellipse">
              <a:avLst/>
            </a:prstGeom>
            <a:noFill/>
            <a:ln w="63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32" name="Rounded Rectangular Callout 31"/>
          <p:cNvSpPr/>
          <p:nvPr/>
        </p:nvSpPr>
        <p:spPr bwMode="auto">
          <a:xfrm rot="10800000" flipV="1">
            <a:off x="1015309" y="4286970"/>
            <a:ext cx="1392583" cy="311050"/>
          </a:xfrm>
          <a:prstGeom prst="wedgeRoundRectCallout">
            <a:avLst>
              <a:gd name="adj1" fmla="val -240017"/>
              <a:gd name="adj2" fmla="val 137518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AoS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3" name="Rounded Rectangular Callout 32"/>
          <p:cNvSpPr/>
          <p:nvPr/>
        </p:nvSpPr>
        <p:spPr bwMode="auto">
          <a:xfrm rot="10800000" flipV="1">
            <a:off x="1030908" y="5841592"/>
            <a:ext cx="1392583" cy="311050"/>
          </a:xfrm>
          <a:prstGeom prst="wedgeRoundRectCallout">
            <a:avLst>
              <a:gd name="adj1" fmla="val -247314"/>
              <a:gd name="adj2" fmla="val -21361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Random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access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4" name="Rounded Rectangular Callout 33"/>
          <p:cNvSpPr/>
          <p:nvPr/>
        </p:nvSpPr>
        <p:spPr bwMode="auto">
          <a:xfrm rot="10800000" flipV="1">
            <a:off x="1015309" y="5064281"/>
            <a:ext cx="1392583" cy="311050"/>
          </a:xfrm>
          <a:prstGeom prst="wedgeRoundRectCallout">
            <a:avLst>
              <a:gd name="adj1" fmla="val -247313"/>
              <a:gd name="adj2" fmla="val -25799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Contiguous-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SoA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621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my application work optimally on the current hardware?</a:t>
            </a:r>
          </a:p>
          <a:p>
            <a:endParaRPr lang="en-US" dirty="0"/>
          </a:p>
          <a:p>
            <a:r>
              <a:rPr lang="en-US" dirty="0"/>
              <a:t>What limits the performance of my code?</a:t>
            </a:r>
          </a:p>
          <a:p>
            <a:pPr lvl="1"/>
            <a:r>
              <a:rPr lang="en-US" dirty="0"/>
              <a:t>Is my application workload memory or compute bound?</a:t>
            </a:r>
          </a:p>
          <a:p>
            <a:endParaRPr lang="en-US" dirty="0"/>
          </a:p>
          <a:p>
            <a:r>
              <a:rPr lang="en-US" dirty="0"/>
              <a:t>What is the right strategy to improve the performance of my code?</a:t>
            </a:r>
          </a:p>
          <a:p>
            <a:endParaRPr lang="en-US" dirty="0"/>
          </a:p>
          <a:p>
            <a:r>
              <a:rPr lang="en-US" dirty="0"/>
              <a:t>Extremely useful to know when to stop optimizing and when to continue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30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Advisor is profiler</a:t>
            </a:r>
          </a:p>
          <a:p>
            <a:pPr lvl="1"/>
            <a:r>
              <a:rPr lang="en-US" dirty="0"/>
              <a:t>Analyzes your code on a per statement basis</a:t>
            </a:r>
          </a:p>
          <a:p>
            <a:pPr lvl="1"/>
            <a:r>
              <a:rPr lang="en-US" dirty="0"/>
              <a:t>Looks at the assembly code to analyze vectorization</a:t>
            </a:r>
          </a:p>
          <a:p>
            <a:pPr lvl="1"/>
            <a:r>
              <a:rPr lang="en-US" dirty="0"/>
              <a:t>Hints to the location of the problem</a:t>
            </a:r>
          </a:p>
          <a:p>
            <a:r>
              <a:rPr lang="en-US" dirty="0" err="1"/>
              <a:t>Vtune</a:t>
            </a:r>
            <a:r>
              <a:rPr lang="en-US" dirty="0"/>
              <a:t> Amplifier accumulates statistics on hardware events such as expensive instructions, vector instructions, cache misses, </a:t>
            </a:r>
            <a:r>
              <a:rPr lang="is-IS" dirty="0"/>
              <a:t>…</a:t>
            </a:r>
          </a:p>
          <a:p>
            <a:pPr lvl="1"/>
            <a:r>
              <a:rPr lang="en-US" dirty="0"/>
              <a:t>Statistics accumulated on a per subprogram (function, subroutine) basis, not per statement</a:t>
            </a:r>
          </a:p>
          <a:p>
            <a:pPr lvl="1"/>
            <a:r>
              <a:rPr lang="en-US" dirty="0"/>
              <a:t>Hints to the nature of the problem</a:t>
            </a:r>
          </a:p>
          <a:p>
            <a:r>
              <a:rPr lang="en-US" dirty="0"/>
              <a:t>Both are complementary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Advisor vs </a:t>
            </a:r>
            <a:r>
              <a:rPr lang="en-US" dirty="0" err="1"/>
              <a:t>Vtune</a:t>
            </a:r>
            <a:r>
              <a:rPr lang="en-US" dirty="0"/>
              <a:t> amplifier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6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A single core may exploit </a:t>
            </a:r>
            <a:r>
              <a:rPr lang="en-US" b="1" dirty="0"/>
              <a:t>pipelining</a:t>
            </a:r>
            <a:r>
              <a:rPr lang="en-US" dirty="0"/>
              <a:t> and </a:t>
            </a:r>
            <a:r>
              <a:rPr lang="en-US" b="1" dirty="0" err="1"/>
              <a:t>vectorisation</a:t>
            </a:r>
            <a:r>
              <a:rPr lang="en-US" dirty="0"/>
              <a:t> to execute instructions in parallel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</a:t>
            </a:r>
            <a:r>
              <a:rPr lang="en-US" dirty="0" err="1"/>
              <a:t>parallellism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6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does good job at producing </a:t>
            </a:r>
            <a:r>
              <a:rPr lang="en-US" dirty="0" err="1"/>
              <a:t>vectorized</a:t>
            </a:r>
            <a:r>
              <a:rPr lang="en-US" dirty="0"/>
              <a:t> code</a:t>
            </a:r>
          </a:p>
          <a:p>
            <a:r>
              <a:rPr lang="en-US" dirty="0"/>
              <a:t>Advisor will tell you if and why the compiler is sometimes not able to produce </a:t>
            </a:r>
            <a:r>
              <a:rPr lang="en-US" dirty="0" err="1"/>
              <a:t>vectorized</a:t>
            </a:r>
            <a:r>
              <a:rPr lang="en-US" dirty="0"/>
              <a:t> code, and will suggest solutions</a:t>
            </a:r>
          </a:p>
          <a:p>
            <a:r>
              <a:rPr lang="en-US" dirty="0"/>
              <a:t>Advisor tells you which parts of your code consume the most </a:t>
            </a:r>
            <a:r>
              <a:rPr lang="en-US" dirty="0" err="1"/>
              <a:t>cputime</a:t>
            </a:r>
            <a:r>
              <a:rPr lang="en-US" dirty="0"/>
              <a:t> and are candidates for optimization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7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often performance problems on modern </a:t>
            </a:r>
            <a:r>
              <a:rPr lang="en-US" dirty="0" err="1"/>
              <a:t>cpus</a:t>
            </a:r>
            <a:r>
              <a:rPr lang="en-US" dirty="0"/>
              <a:t> are due to memory access problems (DRAM latency hits you)</a:t>
            </a:r>
          </a:p>
          <a:p>
            <a:r>
              <a:rPr lang="en-US" dirty="0" err="1"/>
              <a:t>VTune</a:t>
            </a:r>
            <a:r>
              <a:rPr lang="en-US" dirty="0"/>
              <a:t> amplifier gives you clues on how and where to fixes the issues</a:t>
            </a:r>
          </a:p>
          <a:p>
            <a:pPr lvl="1"/>
            <a:r>
              <a:rPr lang="en-US" dirty="0"/>
              <a:t>CPI and Cache Misses</a:t>
            </a:r>
          </a:p>
          <a:p>
            <a:r>
              <a:rPr lang="en-US" dirty="0"/>
              <a:t>Optimize</a:t>
            </a:r>
          </a:p>
          <a:p>
            <a:pPr marL="541338" lvl="1" indent="-268288">
              <a:buFont typeface="+mj-lt"/>
              <a:buAutoNum type="arabicPeriod"/>
            </a:pPr>
            <a:r>
              <a:rPr lang="en-US" dirty="0"/>
              <a:t>If there are cache misses, try to reduce them</a:t>
            </a:r>
          </a:p>
          <a:p>
            <a:pPr lvl="2"/>
            <a:r>
              <a:rPr lang="en-US" dirty="0"/>
              <a:t>Easier said than done (we’ll come to that in the next section)</a:t>
            </a:r>
          </a:p>
          <a:p>
            <a:pPr marL="541338" lvl="1" indent="-268288">
              <a:buFont typeface="+mj-lt"/>
              <a:buAutoNum type="arabicPeriod"/>
            </a:pPr>
            <a:r>
              <a:rPr lang="en-US" dirty="0"/>
              <a:t>If you are memory bound and CPI is high, </a:t>
            </a:r>
          </a:p>
          <a:p>
            <a:pPr marL="808038" lvl="2" indent="-268288">
              <a:buFont typeface="+mj-lt"/>
              <a:buAutoNum type="arabicPeriod"/>
            </a:pPr>
            <a:r>
              <a:rPr lang="en-US" dirty="0"/>
              <a:t>Verify vectorization</a:t>
            </a:r>
          </a:p>
          <a:p>
            <a:pPr marL="808038" lvl="2" indent="-268288">
              <a:buFont typeface="+mj-lt"/>
              <a:buAutoNum type="arabicPeriod"/>
            </a:pPr>
            <a:r>
              <a:rPr lang="en-US" dirty="0"/>
              <a:t>Increase the computational complexity (do more useful work on the data while it is in cache)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78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have 10</a:t>
                </a:r>
                <a:r>
                  <a:rPr lang="en-US" baseline="30000" dirty="0"/>
                  <a:t>9</a:t>
                </a:r>
                <a:r>
                  <a:rPr lang="en-US" dirty="0"/>
                  <a:t> atoms</a:t>
                </a:r>
              </a:p>
              <a:p>
                <a:r>
                  <a:rPr lang="en-US" dirty="0"/>
                  <a:t>Computing all interactions in single precision</a:t>
                </a:r>
              </a:p>
              <a:p>
                <a:pPr lvl="1"/>
                <a:r>
                  <a:rPr lang="en-US" dirty="0"/>
                  <a:t>10</a:t>
                </a:r>
                <a:r>
                  <a:rPr lang="en-US" baseline="30000" dirty="0"/>
                  <a:t>9</a:t>
                </a:r>
                <a:r>
                  <a:rPr lang="en-US" dirty="0"/>
                  <a:t>(10</a:t>
                </a:r>
                <a:r>
                  <a:rPr lang="en-US" baseline="30000" dirty="0"/>
                  <a:t>9</a:t>
                </a:r>
                <a:r>
                  <a:rPr lang="en-US" dirty="0"/>
                  <a:t>-1)/2 ~ 0.5 10</a:t>
                </a:r>
                <a:r>
                  <a:rPr lang="en-US" baseline="30000" dirty="0"/>
                  <a:t>18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– not a good idea</a:t>
                </a:r>
              </a:p>
              <a:p>
                <a:pPr lvl="2"/>
                <a:r>
                  <a:rPr lang="en-US" dirty="0"/>
                  <a:t>Adding 1 atom increases the work by a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9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Adding 2 atoms increases the work by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18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mr-IN" dirty="0"/>
                  <a:t>…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Lennard-Jones is short range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is-I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charset="0"/>
                          </a:rPr>
                          <m:t>4</m:t>
                        </m:r>
                        <m:r>
                          <a:rPr lang="el-GR" i="1">
                            <a:latin typeface="Cambria Math" charset="0"/>
                          </a:rPr>
                          <m:t>𝜋</m:t>
                        </m:r>
                        <m:sSup>
                          <m:sSup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l-GR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𝐿𝐽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In practice cut-off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≅</m:t>
                    </m:r>
                    <m:r>
                      <a:rPr lang="en-US" b="0" i="1" smtClean="0">
                        <a:latin typeface="Cambria Math" charset="0"/>
                      </a:rPr>
                      <m:t>2.5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70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30"/>
            <a:ext cx="8443942" cy="3762832"/>
          </a:xfrm>
        </p:spPr>
        <p:txBody>
          <a:bodyPr/>
          <a:lstStyle/>
          <a:p>
            <a:r>
              <a:rPr lang="en-US" sz="1600" dirty="0"/>
              <a:t>forces = 0</a:t>
            </a:r>
          </a:p>
          <a:p>
            <a:r>
              <a:rPr lang="en-US" sz="1600" dirty="0"/>
              <a:t>do </a:t>
            </a:r>
            <a:r>
              <a:rPr lang="en-US" sz="1600" dirty="0" err="1"/>
              <a:t>i</a:t>
            </a:r>
            <a:r>
              <a:rPr lang="en-US" sz="1600" dirty="0"/>
              <a:t>=1,N</a:t>
            </a:r>
          </a:p>
          <a:p>
            <a:r>
              <a:rPr lang="en-US" sz="1600" dirty="0"/>
              <a:t>   do j=1,N-1</a:t>
            </a:r>
          </a:p>
          <a:p>
            <a:r>
              <a:rPr lang="en-US" sz="1600" dirty="0"/>
              <a:t>      r2 = </a:t>
            </a:r>
            <a:r>
              <a:rPr lang="en-US" sz="1600" dirty="0" err="1"/>
              <a:t>squared_distance</a:t>
            </a:r>
            <a:r>
              <a:rPr lang="en-US" sz="1600" dirty="0"/>
              <a:t>(</a:t>
            </a:r>
            <a:r>
              <a:rPr lang="en-US" sz="1600" dirty="0" err="1"/>
              <a:t>i,j</a:t>
            </a:r>
            <a:r>
              <a:rPr lang="en-US" sz="1600" dirty="0"/>
              <a:t>)</a:t>
            </a:r>
          </a:p>
          <a:p>
            <a:r>
              <a:rPr lang="en-US" sz="1600" dirty="0"/>
              <a:t>      if r2&lt;rcutoff2</a:t>
            </a:r>
          </a:p>
          <a:p>
            <a:r>
              <a:rPr lang="en-US" sz="1600" dirty="0"/>
              <a:t>         </a:t>
            </a:r>
            <a:r>
              <a:rPr lang="en-US" sz="1600" dirty="0" err="1"/>
              <a:t>force_ij</a:t>
            </a:r>
            <a:r>
              <a:rPr lang="en-US" sz="1600" dirty="0"/>
              <a:t> = </a:t>
            </a:r>
            <a:r>
              <a:rPr lang="en-US" sz="1600" dirty="0" err="1"/>
              <a:t>ljforce</a:t>
            </a:r>
            <a:r>
              <a:rPr lang="en-US" sz="1600" dirty="0"/>
              <a:t>(r2)</a:t>
            </a:r>
          </a:p>
          <a:p>
            <a:r>
              <a:rPr lang="en-US" sz="1600" dirty="0"/>
              <a:t>         force(</a:t>
            </a:r>
            <a:r>
              <a:rPr lang="en-US" sz="1600" dirty="0" err="1"/>
              <a:t>i</a:t>
            </a:r>
            <a:r>
              <a:rPr lang="en-US" sz="1600" dirty="0"/>
              <a:t>) = force(</a:t>
            </a:r>
            <a:r>
              <a:rPr lang="en-US" sz="1600" dirty="0" err="1"/>
              <a:t>i</a:t>
            </a:r>
            <a:r>
              <a:rPr lang="en-US" sz="1600" dirty="0"/>
              <a:t>) + </a:t>
            </a:r>
            <a:r>
              <a:rPr lang="en-US" sz="1600" dirty="0" err="1"/>
              <a:t>force_ij</a:t>
            </a:r>
            <a:endParaRPr lang="en-US" sz="1600" dirty="0"/>
          </a:p>
          <a:p>
            <a:r>
              <a:rPr lang="en-US" sz="1600" dirty="0"/>
              <a:t>         force(j) = force(j) - </a:t>
            </a:r>
            <a:r>
              <a:rPr lang="en-US" sz="1600" dirty="0" err="1"/>
              <a:t>force_ij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err="1"/>
              <a:t>endif</a:t>
            </a:r>
            <a:endParaRPr lang="en-US" sz="1600" dirty="0"/>
          </a:p>
          <a:p>
            <a:r>
              <a:rPr lang="en-US" sz="1600" dirty="0"/>
              <a:t>   </a:t>
            </a:r>
            <a:r>
              <a:rPr lang="en-US" sz="1600" dirty="0" err="1"/>
              <a:t>enddo</a:t>
            </a:r>
            <a:endParaRPr lang="en-US" sz="1600" dirty="0"/>
          </a:p>
          <a:p>
            <a:r>
              <a:rPr lang="en-US" sz="1600" dirty="0" err="1"/>
              <a:t>enddo</a:t>
            </a:r>
            <a:endParaRPr lang="en-US" sz="1600" dirty="0"/>
          </a:p>
          <a:p>
            <a:r>
              <a:rPr lang="en-US" sz="1600" dirty="0"/>
              <a:t>integrate forces to update atom positions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 bwMode="auto">
              <a:xfrm>
                <a:off x="342900" y="5029200"/>
                <a:ext cx="8443942" cy="1385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Pct val="100000"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effectLst/>
                    <a:latin typeface="Menlo" charset="0"/>
                    <a:ea typeface="Menlo" charset="0"/>
                    <a:cs typeface="Menlo" charset="0"/>
                  </a:defRPr>
                </a:lvl1pPr>
                <a:lvl2pPr marL="273050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2pPr>
                <a:lvl3pPr marL="531812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3pPr>
                <a:lvl4pPr marL="804862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4pPr>
                <a:lvl5pPr marL="1073150" indent="0" algn="l" rtl="0" eaLnBrk="1" fontAlgn="base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Font typeface=".HiraKakuInterface-W3" charset="0"/>
                  <a:buNone/>
                  <a:tabLst/>
                  <a:defRPr sz="1800" baseline="0">
                    <a:solidFill>
                      <a:srgbClr val="004C5E"/>
                    </a:solidFill>
                    <a:latin typeface="Menlo" charset="0"/>
                    <a:ea typeface="Menlo" charset="0"/>
                    <a:cs typeface="Menlo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Wingdings" pitchFamily="20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kern="0" dirty="0">
                    <a:latin typeface="Verdana" charset="0"/>
                    <a:ea typeface="Verdana" charset="0"/>
                    <a:cs typeface="Verdana" charset="0"/>
                  </a:rPr>
                  <a:t>Still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kern="0" dirty="0">
                    <a:latin typeface="Verdana" charset="0"/>
                    <a:ea typeface="Verdana" charset="0"/>
                    <a:cs typeface="Verdana" charset="0"/>
                  </a:rPr>
                  <a:t> </a:t>
                </a:r>
                <a:r>
                  <a:rPr lang="en-US" kern="0" dirty="0">
                    <a:latin typeface="Verdana" charset="0"/>
                    <a:ea typeface="Verdana" charset="0"/>
                    <a:cs typeface="Verdana" charset="0"/>
                    <a:sym typeface="Wingdings"/>
                  </a:rPr>
                  <a:t>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kern="0" dirty="0">
                    <a:latin typeface="Verdana" charset="0"/>
                    <a:ea typeface="Verdana" charset="0"/>
                    <a:cs typeface="Verdana" charset="0"/>
                    <a:sym typeface="Wingdings"/>
                  </a:rPr>
                  <a:t>Might be ok for small N</a:t>
                </a:r>
                <a:endParaRPr lang="en-US" kern="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5029200"/>
                <a:ext cx="8443942" cy="1385888"/>
              </a:xfrm>
              <a:prstGeom prst="rect">
                <a:avLst/>
              </a:prstGeom>
              <a:blipFill rotWithShape="0">
                <a:blip r:embed="rId2"/>
                <a:stretch>
                  <a:fillRect l="-433" t="-220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8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Verlet lists</a:t>
                </a:r>
              </a:p>
              <a:p>
                <a:pPr lvl="1"/>
                <a:r>
                  <a:rPr lang="en-US" dirty="0" err="1"/>
                  <a:t>Verlet</a:t>
                </a:r>
                <a:r>
                  <a:rPr lang="en-US" dirty="0"/>
                  <a:t> list of atom </a:t>
                </a:r>
                <a:r>
                  <a:rPr lang="en-US" dirty="0" err="1"/>
                  <a:t>i</a:t>
                </a:r>
                <a:r>
                  <a:rPr lang="en-US" dirty="0"/>
                  <a:t> is list of all atoms</a:t>
                </a:r>
                <a:br>
                  <a:rPr lang="en-US" dirty="0"/>
                </a:br>
                <a:r>
                  <a:rPr lang="en-US" dirty="0"/>
                  <a:t> j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Increase cutoff slightly so that we do </a:t>
                </a:r>
                <a:br>
                  <a:rPr lang="en-US" dirty="0"/>
                </a:br>
                <a:r>
                  <a:rPr lang="en-US" dirty="0"/>
                  <a:t>not have to update the </a:t>
                </a:r>
                <a:r>
                  <a:rPr lang="en-US" dirty="0" err="1"/>
                  <a:t>Verlet</a:t>
                </a:r>
                <a:r>
                  <a:rPr lang="en-US" dirty="0"/>
                  <a:t> lists at </a:t>
                </a:r>
                <a:br>
                  <a:rPr lang="en-US" dirty="0"/>
                </a:br>
                <a:r>
                  <a:rPr lang="en-US" dirty="0"/>
                  <a:t>every </a:t>
                </a:r>
                <a:r>
                  <a:rPr lang="en-US" dirty="0" err="1"/>
                  <a:t>timestep</a:t>
                </a:r>
                <a:r>
                  <a:rPr lang="en-US" dirty="0"/>
                  <a:t> (depending on how </a:t>
                </a:r>
                <a:br>
                  <a:rPr lang="en-US" dirty="0"/>
                </a:br>
                <a:r>
                  <a:rPr lang="en-US" dirty="0"/>
                  <a:t>vigorously the atoms move)</a:t>
                </a:r>
              </a:p>
              <a:p>
                <a:pPr lvl="1"/>
                <a:r>
                  <a:rPr lang="en-US" dirty="0" err="1"/>
                  <a:t>Verlet</a:t>
                </a:r>
                <a:r>
                  <a:rPr lang="en-US" dirty="0"/>
                  <a:t> list construction is amortized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Construction of </a:t>
                </a:r>
                <a:r>
                  <a:rPr lang="en-US" dirty="0" err="1"/>
                  <a:t>Verlet</a:t>
                </a:r>
                <a:r>
                  <a:rPr lang="en-US" dirty="0"/>
                  <a:t> lists is still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ym typeface="Wingdings"/>
                  </a:rPr>
                  <a:t></a:t>
                </a:r>
              </a:p>
              <a:p>
                <a:r>
                  <a:rPr lang="en-US" dirty="0">
                    <a:sym typeface="Wingdings"/>
                  </a:rPr>
                  <a:t>Is dominant data structure: typically between 50 and 100 </a:t>
                </a:r>
                <a:r>
                  <a:rPr lang="en-US" dirty="0" err="1">
                    <a:sym typeface="Wingdings"/>
                  </a:rPr>
                  <a:t>neighbour</a:t>
                </a:r>
                <a:r>
                  <a:rPr lang="en-US" dirty="0">
                    <a:sym typeface="Wingdings"/>
                  </a:rPr>
                  <a:t> atoms/atom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810834" y="1438408"/>
            <a:ext cx="2976008" cy="3001771"/>
            <a:chOff x="5810834" y="1939340"/>
            <a:chExt cx="2976008" cy="30017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695" t="51113"/>
            <a:stretch/>
          </p:blipFill>
          <p:spPr>
            <a:xfrm>
              <a:off x="5810834" y="1939340"/>
              <a:ext cx="2976008" cy="3001771"/>
            </a:xfrm>
            <a:prstGeom prst="rect">
              <a:avLst/>
            </a:prstGeom>
          </p:spPr>
        </p:pic>
        <p:sp>
          <p:nvSpPr>
            <p:cNvPr id="6" name="Oval 5"/>
            <p:cNvSpPr>
              <a:spLocks noChangeAspect="1"/>
            </p:cNvSpPr>
            <p:nvPr/>
          </p:nvSpPr>
          <p:spPr bwMode="auto">
            <a:xfrm>
              <a:off x="6782461" y="2584174"/>
              <a:ext cx="1359674" cy="135967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 bwMode="auto">
            <a:xfrm>
              <a:off x="7841309" y="2695493"/>
              <a:ext cx="180000" cy="18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027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165629"/>
                <a:ext cx="8443942" cy="5173178"/>
              </a:xfrm>
            </p:spPr>
            <p:txBody>
              <a:bodyPr anchor="ctr"/>
              <a:lstStyle/>
              <a:p>
                <a:r>
                  <a:rPr lang="en-US" dirty="0"/>
                  <a:t>Put atoms in cells of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sym typeface="Wingdings"/>
                      </a:rPr>
                      <m:t></m:t>
                    </m:r>
                  </m:oMath>
                </a14:m>
                <a:endParaRPr lang="en-US" b="0" dirty="0">
                  <a:sym typeface="Wingdings"/>
                </a:endParaRPr>
              </a:p>
              <a:p>
                <a:r>
                  <a:rPr lang="en-US" dirty="0"/>
                  <a:t>Only atoms in </a:t>
                </a:r>
                <a:r>
                  <a:rPr lang="en-US" dirty="0" err="1"/>
                  <a:t>neigbouring</a:t>
                </a:r>
                <a:r>
                  <a:rPr lang="en-US" dirty="0"/>
                  <a:t> cells can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Because of symmetry only half</a:t>
                </a:r>
                <a:br>
                  <a:rPr lang="en-US" dirty="0"/>
                </a:br>
                <a:r>
                  <a:rPr lang="en-US" dirty="0"/>
                  <a:t>of the </a:t>
                </a:r>
                <a:r>
                  <a:rPr lang="en-US" dirty="0" err="1"/>
                  <a:t>neighbouring</a:t>
                </a:r>
                <a:r>
                  <a:rPr lang="en-US" dirty="0"/>
                  <a:t> cells must</a:t>
                </a:r>
                <a:br>
                  <a:rPr lang="en-US" dirty="0"/>
                </a:br>
                <a:r>
                  <a:rPr lang="en-US" dirty="0"/>
                  <a:t>be examined</a:t>
                </a:r>
              </a:p>
              <a:p>
                <a:r>
                  <a:rPr lang="en-US" dirty="0"/>
                  <a:t>Construct </a:t>
                </a:r>
                <a:r>
                  <a:rPr lang="en-US" dirty="0" err="1"/>
                  <a:t>Verlet</a:t>
                </a:r>
                <a:r>
                  <a:rPr lang="en-US" dirty="0"/>
                  <a:t> lists as follows</a:t>
                </a:r>
              </a:p>
              <a:p>
                <a:pPr marL="533400" indent="-217488">
                  <a:tabLst>
                    <a:tab pos="4310063" algn="l"/>
                  </a:tabLst>
                </a:pPr>
                <a:r>
                  <a:rPr lang="en-US" sz="2000" dirty="0"/>
                  <a:t>Loop over all cells 	[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000" dirty="0">
                    <a:sym typeface="Wingdings"/>
                  </a:rPr>
                  <a:t>]</a:t>
                </a:r>
              </a:p>
              <a:p>
                <a:pPr lvl="2">
                  <a:tabLst>
                    <a:tab pos="4310063" algn="l"/>
                  </a:tabLst>
                </a:pPr>
                <a:r>
                  <a:rPr lang="en-US" dirty="0">
                    <a:sym typeface="Wingdings"/>
                  </a:rPr>
                  <a:t>Loop over all </a:t>
                </a:r>
                <a:r>
                  <a:rPr lang="en-US" dirty="0" err="1">
                    <a:sym typeface="Wingdings"/>
                  </a:rPr>
                  <a:t>neighbours</a:t>
                </a:r>
                <a:r>
                  <a:rPr lang="en-US" dirty="0">
                    <a:sym typeface="Wingdings"/>
                  </a:rPr>
                  <a:t> of the </a:t>
                </a:r>
                <a:br>
                  <a:rPr lang="en-US" dirty="0">
                    <a:sym typeface="Wingdings"/>
                  </a:rPr>
                </a:br>
                <a:r>
                  <a:rPr lang="en-US" dirty="0">
                    <a:sym typeface="Wingdings"/>
                  </a:rPr>
                  <a:t>current cell using the </a:t>
                </a:r>
                <a:r>
                  <a:rPr lang="en-US" dirty="0" err="1">
                    <a:sym typeface="Wingdings"/>
                  </a:rPr>
                  <a:t>neighbour</a:t>
                </a:r>
                <a:r>
                  <a:rPr lang="en-US" dirty="0">
                    <a:sym typeface="Wingdings"/>
                  </a:rPr>
                  <a:t> </a:t>
                </a:r>
                <a:br>
                  <a:rPr lang="en-US" dirty="0">
                    <a:sym typeface="Wingdings"/>
                  </a:rPr>
                </a:br>
                <a:r>
                  <a:rPr lang="en-US" dirty="0">
                    <a:sym typeface="Wingdings"/>
                  </a:rPr>
                  <a:t>stencil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ym typeface="Wingdings"/>
                  </a:rPr>
                  <a:t>]</a:t>
                </a:r>
              </a:p>
              <a:p>
                <a:pPr lvl="3">
                  <a:tabLst>
                    <a:tab pos="4310063" algn="l"/>
                  </a:tabLst>
                </a:pPr>
                <a:r>
                  <a:rPr lang="en-US" dirty="0">
                    <a:sym typeface="Wingdings"/>
                  </a:rPr>
                  <a:t>Construct the </a:t>
                </a:r>
                <a:r>
                  <a:rPr lang="en-US" dirty="0" err="1">
                    <a:sym typeface="Wingdings"/>
                  </a:rPr>
                  <a:t>Verlet</a:t>
                </a:r>
                <a:r>
                  <a:rPr lang="en-US" dirty="0">
                    <a:sym typeface="Wingdings"/>
                  </a:rPr>
                  <a:t> list of all</a:t>
                </a:r>
                <a:br>
                  <a:rPr lang="en-US" dirty="0">
                    <a:sym typeface="Wingdings"/>
                  </a:rPr>
                </a:br>
                <a:r>
                  <a:rPr lang="en-US" dirty="0">
                    <a:sym typeface="Wingdings"/>
                  </a:rPr>
                  <a:t>atoms in the current cell	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ym typeface="Wingdings"/>
                  </a:rPr>
                  <a:t>]	</a:t>
                </a:r>
              </a:p>
              <a:p>
                <a:pPr marL="266700" lvl="1" indent="-266700">
                  <a:buSzPct val="100000"/>
                </a:pPr>
                <a:r>
                  <a:rPr lang="en-US" sz="2400" dirty="0">
                    <a:sym typeface="Wingdings"/>
                  </a:rPr>
                  <a:t>Now our MD algorithm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 charset="0"/>
                        <a:sym typeface="Wingdings"/>
                      </a:rPr>
                      <m:t></m:t>
                    </m:r>
                  </m:oMath>
                </a14:m>
                <a:endParaRPr lang="en-US" sz="2400" dirty="0">
                  <a:sym typeface="Wingdings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165629"/>
                <a:ext cx="8443942" cy="5173178"/>
              </a:xfrm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675662" y="2718576"/>
            <a:ext cx="2976008" cy="3001771"/>
            <a:chOff x="5810834" y="1939340"/>
            <a:chExt cx="2976008" cy="30017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695" t="51113"/>
            <a:stretch/>
          </p:blipFill>
          <p:spPr>
            <a:xfrm>
              <a:off x="5810834" y="1939340"/>
              <a:ext cx="2976008" cy="3001771"/>
            </a:xfrm>
            <a:prstGeom prst="rect">
              <a:avLst/>
            </a:prstGeom>
          </p:spPr>
        </p:pic>
        <p:sp>
          <p:nvSpPr>
            <p:cNvPr id="8" name="Oval 7"/>
            <p:cNvSpPr>
              <a:spLocks noChangeAspect="1"/>
            </p:cNvSpPr>
            <p:nvPr/>
          </p:nvSpPr>
          <p:spPr bwMode="auto">
            <a:xfrm>
              <a:off x="6782461" y="2584174"/>
              <a:ext cx="1359674" cy="135967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 bwMode="auto">
            <a:xfrm>
              <a:off x="7841309" y="2695493"/>
              <a:ext cx="180000" cy="18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sp>
        <p:nvSpPr>
          <p:cNvPr id="10" name="Rectangle 9"/>
          <p:cNvSpPr>
            <a:spLocks noChangeAspect="1"/>
          </p:cNvSpPr>
          <p:nvPr/>
        </p:nvSpPr>
        <p:spPr bwMode="auto">
          <a:xfrm>
            <a:off x="6559048" y="2938014"/>
            <a:ext cx="2052000" cy="2052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65086" y="2942697"/>
            <a:ext cx="2055824" cy="1368356"/>
            <a:chOff x="6700258" y="2131657"/>
            <a:chExt cx="2055824" cy="1368356"/>
          </a:xfrm>
        </p:grpSpPr>
        <p:sp>
          <p:nvSpPr>
            <p:cNvPr id="11" name="Rectangle 10"/>
            <p:cNvSpPr>
              <a:spLocks/>
            </p:cNvSpPr>
            <p:nvPr/>
          </p:nvSpPr>
          <p:spPr bwMode="auto">
            <a:xfrm>
              <a:off x="6700258" y="2131657"/>
              <a:ext cx="2052000" cy="684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7388082" y="2816013"/>
              <a:ext cx="1368000" cy="684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2021140" y="4846180"/>
            <a:ext cx="324000" cy="216000"/>
            <a:chOff x="4216179" y="6338806"/>
            <a:chExt cx="540000" cy="36000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4216179" y="633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396179" y="633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6179" y="633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396179" y="6516873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576179" y="6518806"/>
              <a:ext cx="180000" cy="18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95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173178"/>
          </a:xfrm>
        </p:spPr>
        <p:txBody>
          <a:bodyPr anchor="ctr"/>
          <a:lstStyle/>
          <a:p>
            <a:pPr marL="266700" lvl="1" indent="-266700">
              <a:buSzPct val="100000"/>
            </a:pPr>
            <a:r>
              <a:rPr lang="en-US" sz="2400" dirty="0">
                <a:sym typeface="Wingdings"/>
              </a:rPr>
              <a:t>Atoms move!</a:t>
            </a:r>
          </a:p>
          <a:p>
            <a:pPr marL="266700" lvl="1" indent="-266700">
              <a:buSzPct val="100000"/>
            </a:pPr>
            <a:r>
              <a:rPr lang="en-US" sz="2400" dirty="0">
                <a:sym typeface="Wingdings"/>
              </a:rPr>
              <a:t>Iterating over the </a:t>
            </a:r>
            <a:r>
              <a:rPr lang="en-US" sz="2400" dirty="0" err="1">
                <a:sym typeface="Wingdings"/>
              </a:rPr>
              <a:t>Verlet</a:t>
            </a:r>
            <a:r>
              <a:rPr lang="en-US" sz="2400" dirty="0">
                <a:sym typeface="Wingdings"/>
              </a:rPr>
              <a:t> lists to compute the interactions will soon jump randomly through memory</a:t>
            </a:r>
          </a:p>
          <a:p>
            <a:pPr marL="266700" lvl="1" indent="-266700">
              <a:buSzPct val="100000"/>
            </a:pPr>
            <a:r>
              <a:rPr lang="en-US" sz="2400" dirty="0">
                <a:sym typeface="Wingdings"/>
              </a:rPr>
              <a:t>Performance evolves naturally to the random access case</a:t>
            </a:r>
          </a:p>
          <a:p>
            <a:pPr marL="266700" lvl="1" indent="-266700">
              <a:buSzPct val="100000"/>
            </a:pPr>
            <a:endParaRPr lang="en-US" sz="2400" dirty="0">
              <a:sym typeface="Wingdings"/>
            </a:endParaRPr>
          </a:p>
          <a:p>
            <a:pPr marL="266700" lvl="1" indent="-266700">
              <a:buSzPct val="100000"/>
            </a:pPr>
            <a:r>
              <a:rPr lang="en-US" sz="2400" dirty="0">
                <a:sym typeface="Wingdings"/>
              </a:rPr>
              <a:t>Fix data access pattern using spatial sorting</a:t>
            </a:r>
          </a:p>
          <a:p>
            <a:pPr marL="533400" lvl="2" indent="-266700">
              <a:buSzPct val="100000"/>
            </a:pPr>
            <a:r>
              <a:rPr lang="en-US" sz="2200" dirty="0">
                <a:sym typeface="Wingdings"/>
              </a:rPr>
              <a:t>Spatial sort = ensure that atoms which are close in space are also close in memory</a:t>
            </a:r>
          </a:p>
          <a:p>
            <a:pPr marL="533400" lvl="2" indent="-266700">
              <a:buSzPct val="100000"/>
            </a:pPr>
            <a:r>
              <a:rPr lang="en-US" sz="2200" dirty="0">
                <a:sym typeface="Wingdings"/>
              </a:rPr>
              <a:t>This reduces cache misses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4019873" cy="5249459"/>
          </a:xfrm>
        </p:spPr>
        <p:txBody>
          <a:bodyPr/>
          <a:lstStyle/>
          <a:p>
            <a:r>
              <a:rPr lang="en-US" b="1" dirty="0"/>
              <a:t>Space filling curve</a:t>
            </a:r>
          </a:p>
          <a:p>
            <a:r>
              <a:rPr lang="en-US" dirty="0"/>
              <a:t>Linearize a space of dimension &gt;1</a:t>
            </a:r>
          </a:p>
          <a:p>
            <a:r>
              <a:rPr lang="en-US" dirty="0"/>
              <a:t>Hilbert curve</a:t>
            </a:r>
          </a:p>
          <a:p>
            <a:r>
              <a:rPr lang="en-US" dirty="0"/>
              <a:t>Hilbert index: coordinate of a cell along the Hilbert curve</a:t>
            </a:r>
          </a:p>
          <a:p>
            <a:r>
              <a:rPr lang="en-US" dirty="0"/>
              <a:t>Locality guarantee: points close in space are also close along the space filling curve (on average)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data access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9322"/>
          <a:stretch/>
        </p:blipFill>
        <p:spPr>
          <a:xfrm>
            <a:off x="4336245" y="1165629"/>
            <a:ext cx="4633993" cy="3040380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3"/>
          <a:srcRect l="512" t="23297" r="34658" b="2699"/>
          <a:stretch/>
        </p:blipFill>
        <p:spPr bwMode="auto">
          <a:xfrm>
            <a:off x="4448014" y="4125871"/>
            <a:ext cx="4338828" cy="265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>
            <a:spLocks noChangeAspect="1"/>
          </p:cNvSpPr>
          <p:nvPr/>
        </p:nvSpPr>
        <p:spPr bwMode="auto">
          <a:xfrm>
            <a:off x="4524249" y="198378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 bwMode="auto">
          <a:xfrm>
            <a:off x="4524249" y="136973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2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 bwMode="auto">
          <a:xfrm>
            <a:off x="5121288" y="136973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3</a:t>
            </a:r>
          </a:p>
        </p:txBody>
      </p:sp>
      <p:sp>
        <p:nvSpPr>
          <p:cNvPr id="13" name="Rectangle 12"/>
          <p:cNvSpPr>
            <a:spLocks noChangeAspect="1"/>
          </p:cNvSpPr>
          <p:nvPr/>
        </p:nvSpPr>
        <p:spPr bwMode="auto">
          <a:xfrm>
            <a:off x="5121288" y="1983783"/>
            <a:ext cx="540000" cy="540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C00000"/>
                </a:solidFill>
              </a:rPr>
              <a:t>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 bwMode="auto">
          <a:xfrm>
            <a:off x="6030934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</a:t>
            </a:r>
          </a:p>
        </p:txBody>
      </p:sp>
      <p:sp>
        <p:nvSpPr>
          <p:cNvPr id="15" name="Rectangle 14"/>
          <p:cNvSpPr>
            <a:spLocks noChangeAspect="1"/>
          </p:cNvSpPr>
          <p:nvPr/>
        </p:nvSpPr>
        <p:spPr bwMode="auto">
          <a:xfrm>
            <a:off x="6325226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 bwMode="auto">
          <a:xfrm>
            <a:off x="6325226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 bwMode="auto">
          <a:xfrm>
            <a:off x="6030934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 bwMode="auto">
          <a:xfrm>
            <a:off x="6030934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 bwMode="auto">
          <a:xfrm>
            <a:off x="6030934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 bwMode="auto">
          <a:xfrm>
            <a:off x="6325226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7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 bwMode="auto">
          <a:xfrm>
            <a:off x="6325226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8</a:t>
            </a:r>
          </a:p>
        </p:txBody>
      </p:sp>
      <p:sp>
        <p:nvSpPr>
          <p:cNvPr id="22" name="Rectangle 21"/>
          <p:cNvSpPr>
            <a:spLocks noChangeAspect="1"/>
          </p:cNvSpPr>
          <p:nvPr/>
        </p:nvSpPr>
        <p:spPr bwMode="auto">
          <a:xfrm>
            <a:off x="6626940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9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 bwMode="auto">
          <a:xfrm>
            <a:off x="6626940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10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 bwMode="auto">
          <a:xfrm>
            <a:off x="6921232" y="136932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11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 bwMode="auto">
          <a:xfrm>
            <a:off x="6921232" y="167290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 bwMode="auto">
          <a:xfrm>
            <a:off x="6921232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 bwMode="auto">
          <a:xfrm>
            <a:off x="6626940" y="1978681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14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 bwMode="auto">
          <a:xfrm>
            <a:off x="6626940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15</a:t>
            </a:r>
          </a:p>
        </p:txBody>
      </p:sp>
      <p:sp>
        <p:nvSpPr>
          <p:cNvPr id="29" name="Rectangle 28"/>
          <p:cNvSpPr>
            <a:spLocks noChangeAspect="1"/>
          </p:cNvSpPr>
          <p:nvPr/>
        </p:nvSpPr>
        <p:spPr bwMode="auto">
          <a:xfrm>
            <a:off x="6921232" y="2269212"/>
            <a:ext cx="252000" cy="2520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16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 bwMode="auto">
          <a:xfrm>
            <a:off x="4405065" y="1211391"/>
            <a:ext cx="1440000" cy="144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 bwMode="auto">
          <a:xfrm>
            <a:off x="5922979" y="1211391"/>
            <a:ext cx="1440000" cy="144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05065" y="1211391"/>
            <a:ext cx="4475828" cy="2954050"/>
            <a:chOff x="4405065" y="1211391"/>
            <a:chExt cx="4475828" cy="2954050"/>
          </a:xfrm>
          <a:solidFill>
            <a:schemeClr val="bg1"/>
          </a:solidFill>
        </p:grpSpPr>
        <p:sp>
          <p:nvSpPr>
            <p:cNvPr id="31" name="Rectangle 30"/>
            <p:cNvSpPr>
              <a:spLocks noChangeAspect="1"/>
            </p:cNvSpPr>
            <p:nvPr/>
          </p:nvSpPr>
          <p:spPr bwMode="auto">
            <a:xfrm>
              <a:off x="7440893" y="1211391"/>
              <a:ext cx="1440000" cy="14400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32" name="Rectangle 31"/>
            <p:cNvSpPr>
              <a:spLocks/>
            </p:cNvSpPr>
            <p:nvPr/>
          </p:nvSpPr>
          <p:spPr bwMode="auto">
            <a:xfrm>
              <a:off x="4405065" y="2725441"/>
              <a:ext cx="4475828" cy="14400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54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5" grpId="0" animBg="1"/>
      <p:bldP spid="3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Sort atom property arrays (</a:t>
            </a:r>
            <a:r>
              <a:rPr lang="en-US" sz="2000" dirty="0" err="1"/>
              <a:t>rx,ry,rz,vx,vy,vz</a:t>
            </a:r>
            <a:r>
              <a:rPr lang="en-US" sz="2000" dirty="0"/>
              <a:t>,</a:t>
            </a:r>
            <a:r>
              <a:rPr lang="is-IS" sz="2000" dirty="0"/>
              <a:t>…</a:t>
            </a:r>
            <a:r>
              <a:rPr lang="en-US" sz="2000" dirty="0"/>
              <a:t>) based on the Hilbert index h of the cell of the atoms (</a:t>
            </a:r>
            <a:r>
              <a:rPr lang="en-US" sz="2000" b="1" dirty="0"/>
              <a:t>spatial sort</a:t>
            </a:r>
            <a:r>
              <a:rPr lang="en-US" sz="2000" dirty="0"/>
              <a:t>).</a:t>
            </a:r>
          </a:p>
          <a:p>
            <a:pPr marL="444500" lvl="1" indent="0">
              <a:buNone/>
            </a:pPr>
            <a:r>
              <a:rPr lang="en-US" sz="1400" dirty="0"/>
              <a:t>Atoms which are close in space (and hence will interact) will be close in memory </a:t>
            </a:r>
            <a:br>
              <a:rPr lang="en-US" sz="1400" dirty="0"/>
            </a:br>
            <a:r>
              <a:rPr lang="en-US" sz="1400" dirty="0"/>
              <a:t>(and hence will be in the cache with high probability</a:t>
            </a:r>
            <a:r>
              <a:rPr lang="en-US" sz="1200" dirty="0"/>
              <a:t>)</a:t>
            </a:r>
          </a:p>
          <a:p>
            <a:pPr marL="444500" lvl="1" indent="0">
              <a:buNone/>
            </a:pPr>
            <a:endParaRPr lang="en-US" sz="1200" dirty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Build a table containing the index of the first atom in each cell, and the number of atoms in the cell (Hilbert list)</a:t>
            </a:r>
            <a:endParaRPr lang="en-US" sz="1400" dirty="0"/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Build </a:t>
            </a:r>
            <a:r>
              <a:rPr lang="en-US" sz="2000" dirty="0" err="1"/>
              <a:t>Verlet</a:t>
            </a:r>
            <a:r>
              <a:rPr lang="en-US" sz="2000" dirty="0"/>
              <a:t> list from the Hilbert list (discard the latter)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Compute the interactions by looping over the </a:t>
            </a:r>
            <a:r>
              <a:rPr lang="en-US" sz="2000" dirty="0" err="1"/>
              <a:t>Verlet</a:t>
            </a:r>
            <a:r>
              <a:rPr lang="en-US" sz="2000" dirty="0"/>
              <a:t> list</a:t>
            </a:r>
          </a:p>
          <a:p>
            <a:pPr marL="457200" indent="-45720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000" dirty="0"/>
              <a:t>Integrate forces, updating velocities and positions and time</a:t>
            </a:r>
          </a:p>
          <a:p>
            <a:pPr marL="457200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000" dirty="0"/>
              <a:t>If </a:t>
            </a:r>
            <a:r>
              <a:rPr lang="en-US" sz="2000" i="1" dirty="0" err="1"/>
              <a:t>need_to_rebuild_verlet_list</a:t>
            </a:r>
            <a:r>
              <a:rPr lang="en-US" sz="2000" i="1" dirty="0"/>
              <a:t> </a:t>
            </a:r>
            <a:r>
              <a:rPr lang="en-US" sz="2000" dirty="0"/>
              <a:t>is true</a:t>
            </a:r>
            <a:br>
              <a:rPr lang="en-US" sz="2000" dirty="0"/>
            </a:br>
            <a:r>
              <a:rPr lang="en-US" sz="2000" dirty="0"/>
              <a:t>	jump back to step 1.</a:t>
            </a:r>
            <a:br>
              <a:rPr lang="en-US" sz="2000" dirty="0"/>
            </a:br>
            <a:r>
              <a:rPr lang="en-US" sz="2000" dirty="0"/>
              <a:t>else</a:t>
            </a:r>
            <a:br>
              <a:rPr lang="en-US" sz="2000" dirty="0"/>
            </a:br>
            <a:r>
              <a:rPr lang="en-US" sz="2000" dirty="0"/>
              <a:t>	continue at step 4.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data access pattern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069205" y="5184250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47897" y="5797827"/>
            <a:ext cx="914400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42900" y="1527976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" y="4041913"/>
            <a:ext cx="332961" cy="2862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9" name="Elbow Connector 8"/>
          <p:cNvCxnSpPr>
            <a:stCxn id="4" idx="3"/>
            <a:endCxn id="6" idx="1"/>
          </p:cNvCxnSpPr>
          <p:nvPr/>
        </p:nvCxnSpPr>
        <p:spPr bwMode="auto">
          <a:xfrm flipH="1" flipV="1">
            <a:off x="342900" y="1671100"/>
            <a:ext cx="3640705" cy="3656274"/>
          </a:xfrm>
          <a:prstGeom prst="bentConnector5">
            <a:avLst>
              <a:gd name="adj1" fmla="val -132514"/>
              <a:gd name="adj2" fmla="val 69355"/>
              <a:gd name="adj3" fmla="val 106279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Elbow Connector 12"/>
          <p:cNvCxnSpPr>
            <a:stCxn id="5" idx="3"/>
            <a:endCxn id="7" idx="1"/>
          </p:cNvCxnSpPr>
          <p:nvPr/>
        </p:nvCxnSpPr>
        <p:spPr bwMode="auto">
          <a:xfrm flipH="1" flipV="1">
            <a:off x="342900" y="4185037"/>
            <a:ext cx="3419397" cy="1755914"/>
          </a:xfrm>
          <a:prstGeom prst="bentConnector5">
            <a:avLst>
              <a:gd name="adj1" fmla="val -140393"/>
              <a:gd name="adj2" fmla="val 64038"/>
              <a:gd name="adj3" fmla="val 106685"/>
            </a:avLst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7650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5249459"/>
          </a:xfrm>
        </p:spPr>
        <p:txBody>
          <a:bodyPr/>
          <a:lstStyle/>
          <a:p>
            <a:r>
              <a:rPr lang="en-US" sz="2000" dirty="0"/>
              <a:t>We need to </a:t>
            </a:r>
          </a:p>
          <a:p>
            <a:pPr lvl="1"/>
            <a:r>
              <a:rPr lang="en-US" sz="1600" dirty="0"/>
              <a:t>Compute Hilbert indices</a:t>
            </a:r>
          </a:p>
          <a:p>
            <a:pPr lvl="1"/>
            <a:r>
              <a:rPr lang="en-US" sz="1600" dirty="0"/>
              <a:t>Sort atom property arrays</a:t>
            </a:r>
          </a:p>
          <a:p>
            <a:pPr lvl="1"/>
            <a:r>
              <a:rPr lang="en-US" sz="1600" dirty="0"/>
              <a:t>Build Hilbert list and </a:t>
            </a:r>
            <a:r>
              <a:rPr lang="en-US" sz="1600" dirty="0" err="1"/>
              <a:t>Verlet</a:t>
            </a:r>
            <a:r>
              <a:rPr lang="en-US" sz="1600" dirty="0"/>
              <a:t> list</a:t>
            </a:r>
          </a:p>
          <a:p>
            <a:pPr lvl="1"/>
            <a:endParaRPr lang="en-US" sz="1600" dirty="0"/>
          </a:p>
          <a:p>
            <a:r>
              <a:rPr lang="en-US" dirty="0"/>
              <a:t>Fixing data access patterns can be a lot of 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data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153688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break down in micro-instructions</a:t>
            </a:r>
          </a:p>
          <a:p>
            <a:r>
              <a:rPr lang="en-US" dirty="0"/>
              <a:t>Each micro-instruction uses a distinct part of the hardware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Instruction fetch (IF)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Instruction Decode (ID)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Execution (EX)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Memory Read/Write (MEM)</a:t>
            </a:r>
          </a:p>
          <a:p>
            <a:pPr marL="730250" lvl="1" indent="-457200">
              <a:buFont typeface="+mj-lt"/>
              <a:buAutoNum type="arabicPeriod"/>
            </a:pPr>
            <a:r>
              <a:rPr lang="en-US" dirty="0"/>
              <a:t>Result </a:t>
            </a:r>
            <a:r>
              <a:rPr lang="en-US" dirty="0" err="1"/>
              <a:t>Writeback</a:t>
            </a:r>
            <a:r>
              <a:rPr lang="en-US" dirty="0"/>
              <a:t> (WB)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483933" y="6473042"/>
            <a:ext cx="4770971" cy="2340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z="1000" dirty="0">
                <a:solidFill>
                  <a:srgbClr val="004C5E"/>
                </a:solidFill>
              </a:rPr>
              <a:t>[https://</a:t>
            </a:r>
            <a:r>
              <a:rPr lang="en-US" sz="1000" dirty="0" err="1">
                <a:solidFill>
                  <a:srgbClr val="004C5E"/>
                </a:solidFill>
              </a:rPr>
              <a:t>en.wikibooks.org</a:t>
            </a:r>
            <a:r>
              <a:rPr lang="en-US" sz="1000" dirty="0">
                <a:solidFill>
                  <a:srgbClr val="004C5E"/>
                </a:solidFill>
              </a:rPr>
              <a:t>/wiki/</a:t>
            </a:r>
            <a:r>
              <a:rPr lang="en-US" sz="1000" dirty="0" err="1">
                <a:solidFill>
                  <a:srgbClr val="004C5E"/>
                </a:solidFill>
              </a:rPr>
              <a:t>Microprocessor_Design</a:t>
            </a:r>
            <a:r>
              <a:rPr lang="en-US" sz="1000" dirty="0">
                <a:solidFill>
                  <a:srgbClr val="004C5E"/>
                </a:solidFill>
              </a:rPr>
              <a:t>/</a:t>
            </a:r>
            <a:r>
              <a:rPr lang="en-US" sz="1000" dirty="0" err="1">
                <a:solidFill>
                  <a:srgbClr val="004C5E"/>
                </a:solidFill>
              </a:rPr>
              <a:t>Pipelined_Processors</a:t>
            </a:r>
            <a:r>
              <a:rPr lang="en-US" sz="1000" dirty="0">
                <a:solidFill>
                  <a:srgbClr val="004C5E"/>
                </a:solidFill>
              </a:rPr>
              <a:t>]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1865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Callout 1 (Border and Accent Bar) 5"/>
          <p:cNvSpPr/>
          <p:nvPr/>
        </p:nvSpPr>
        <p:spPr bwMode="auto">
          <a:xfrm>
            <a:off x="3606800" y="2765896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449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#2</a:t>
            </a:r>
          </a:p>
        </p:txBody>
      </p:sp>
      <p:sp>
        <p:nvSpPr>
          <p:cNvPr id="5" name="Line Callout 1 (Border and Accent Bar) 4"/>
          <p:cNvSpPr/>
          <p:nvPr/>
        </p:nvSpPr>
        <p:spPr bwMode="auto">
          <a:xfrm>
            <a:off x="3606800" y="1841059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Implementation in Fortran? C? C++?</a:t>
            </a:r>
          </a:p>
          <a:p>
            <a:r>
              <a:rPr lang="en-US" sz="2000" dirty="0"/>
              <a:t>Arguments</a:t>
            </a:r>
          </a:p>
          <a:p>
            <a:pPr lvl="1"/>
            <a:r>
              <a:rPr lang="en-US" sz="1800" dirty="0"/>
              <a:t>C++ is inefficient</a:t>
            </a:r>
          </a:p>
          <a:p>
            <a:pPr lvl="2"/>
            <a:r>
              <a:rPr lang="en-US" sz="1600" dirty="0"/>
              <a:t>Modern compilers good enough to generate efficient code </a:t>
            </a:r>
          </a:p>
          <a:p>
            <a:pPr lvl="2"/>
            <a:r>
              <a:rPr lang="en-US" sz="1600" dirty="0"/>
              <a:t>After all your are using the same hardware</a:t>
            </a:r>
          </a:p>
          <a:p>
            <a:pPr lvl="1"/>
            <a:r>
              <a:rPr lang="en-US" sz="1800" dirty="0"/>
              <a:t>Fortran is efficient</a:t>
            </a:r>
          </a:p>
          <a:p>
            <a:pPr lvl="2"/>
            <a:r>
              <a:rPr lang="en-US" sz="1600" dirty="0"/>
              <a:t>Also </a:t>
            </a:r>
            <a:r>
              <a:rPr lang="en-US" sz="1600" dirty="0" err="1"/>
              <a:t>fortran</a:t>
            </a:r>
            <a:r>
              <a:rPr lang="en-US" sz="1600" dirty="0"/>
              <a:t> has constructs that sometimes come in handy, but can kill performance</a:t>
            </a:r>
          </a:p>
          <a:p>
            <a:pPr lvl="1"/>
            <a:r>
              <a:rPr lang="en-US" sz="1800" dirty="0"/>
              <a:t>But C++ has quite a bit more features which can kill performance than Fortran</a:t>
            </a:r>
          </a:p>
          <a:p>
            <a:pPr lvl="2"/>
            <a:r>
              <a:rPr lang="en-US" sz="1600" dirty="0"/>
              <a:t>Because C++ is a general purpose language and Fortran is meant for scientific computing</a:t>
            </a:r>
          </a:p>
          <a:p>
            <a:pPr lvl="1"/>
            <a:r>
              <a:rPr lang="en-US" sz="1800" dirty="0"/>
              <a:t>Yet these features can be extremely useful if you use them wisely</a:t>
            </a:r>
          </a:p>
          <a:p>
            <a:pPr lvl="2"/>
            <a:r>
              <a:rPr lang="en-US" sz="1600" dirty="0"/>
              <a:t>For computational kernels where performance is an issue you generally need to stay close to the C subset and far away from the C++ features such as classes, inheritance, virtual functions, etc. (templates are an exception)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Callout 1 (Border and Accent Bar) 4"/>
          <p:cNvSpPr/>
          <p:nvPr/>
        </p:nvSpPr>
        <p:spPr bwMode="auto">
          <a:xfrm>
            <a:off x="5770439" y="1343666"/>
            <a:ext cx="3033742" cy="460248"/>
          </a:xfrm>
          <a:prstGeom prst="accentBorderCallout1">
            <a:avLst>
              <a:gd name="adj1" fmla="val 76793"/>
              <a:gd name="adj2" fmla="val -3024"/>
              <a:gd name="adj3" fmla="val 71740"/>
              <a:gd name="adj4" fmla="val -167576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Most often a </a:t>
            </a:r>
            <a:r>
              <a:rPr lang="en-US" dirty="0">
                <a:solidFill>
                  <a:srgbClr val="FF2500"/>
                </a:solidFill>
              </a:rPr>
              <a:t>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ie too!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165629"/>
            <a:ext cx="8443942" cy="3050771"/>
          </a:xfrm>
        </p:spPr>
        <p:txBody>
          <a:bodyPr/>
          <a:lstStyle/>
          <a:p>
            <a:r>
              <a:rPr lang="en-US" sz="2000" dirty="0"/>
              <a:t>I’ll use C++ because I know it better</a:t>
            </a:r>
          </a:p>
          <a:p>
            <a:pPr lvl="1"/>
            <a:r>
              <a:rPr lang="en-US" sz="1800" dirty="0"/>
              <a:t>Unless you have read and understood all the C++ books by Scott Meyers, Herb Sutter, Andrei </a:t>
            </a:r>
            <a:r>
              <a:rPr lang="en-US" sz="1800" dirty="0" err="1"/>
              <a:t>Alexandrescu</a:t>
            </a:r>
            <a:r>
              <a:rPr lang="en-US" sz="1800" dirty="0"/>
              <a:t>, Nicolai </a:t>
            </a:r>
            <a:r>
              <a:rPr lang="en-US" sz="1800" dirty="0" err="1"/>
              <a:t>Josuttis</a:t>
            </a:r>
            <a:endParaRPr lang="en-US" sz="1800" dirty="0"/>
          </a:p>
          <a:p>
            <a:pPr lvl="1"/>
            <a:r>
              <a:rPr lang="en-US" sz="1800" dirty="0"/>
              <a:t>In which case you probably also understand which C++ features can kill performance and when they should be used to your advantage</a:t>
            </a:r>
          </a:p>
          <a:p>
            <a:pPr lvl="1"/>
            <a:r>
              <a:rPr lang="en-US" sz="1800" dirty="0"/>
              <a:t>For number-crunching I find myself advancing faster using Fortran than using C++ (which I do know better!)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81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5730" y="4178087"/>
            <a:ext cx="6509309" cy="2330913"/>
            <a:chOff x="1295730" y="4178087"/>
            <a:chExt cx="6509309" cy="23309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730" y="4178087"/>
              <a:ext cx="1080000" cy="108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2294" y="5429000"/>
              <a:ext cx="1080000" cy="108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7711" y="4178087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4490" y="5429000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53057" y="4178087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0384" y="4178087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63941" y="5429000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25039" y="5429000"/>
              <a:ext cx="1080000" cy="108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25039" y="4178087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02843" y="5429000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3392" y="5429000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9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900" y="1433779"/>
            <a:ext cx="8443942" cy="2414588"/>
          </a:xfrm>
        </p:spPr>
        <p:txBody>
          <a:bodyPr/>
          <a:lstStyle/>
          <a:p>
            <a:r>
              <a:rPr lang="en-US" sz="2000" dirty="0"/>
              <a:t>I’ll use C++ because it is better documented </a:t>
            </a:r>
          </a:p>
          <a:p>
            <a:pPr lvl="1"/>
            <a:r>
              <a:rPr lang="en-US" sz="1800" dirty="0"/>
              <a:t>There aren’t too many books on Fortran like the above ones on C++ </a:t>
            </a:r>
          </a:p>
          <a:p>
            <a:pPr lvl="1"/>
            <a:r>
              <a:rPr lang="en-US" sz="1800" dirty="0"/>
              <a:t>There is no website of the same quality as </a:t>
            </a:r>
            <a:r>
              <a:rPr lang="en-US" sz="1800" dirty="0" err="1"/>
              <a:t>cplusplus.com</a:t>
            </a:r>
            <a:r>
              <a:rPr lang="en-US" sz="1800" dirty="0"/>
              <a:t> or </a:t>
            </a:r>
            <a:r>
              <a:rPr lang="en-US" sz="1800" dirty="0" err="1"/>
              <a:t>cppreference.com</a:t>
            </a:r>
            <a:r>
              <a:rPr lang="en-US" sz="1800" dirty="0"/>
              <a:t> for Fortran (</a:t>
            </a:r>
            <a:r>
              <a:rPr lang="en-US" sz="1800" dirty="0" err="1"/>
              <a:t>imho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But still it is much harder to learn and to learn to use efficiently</a:t>
            </a:r>
          </a:p>
          <a:p>
            <a:pPr lvl="1"/>
            <a:r>
              <a:rPr lang="en-US" sz="1800" dirty="0">
                <a:solidFill>
                  <a:srgbClr val="FF2500"/>
                </a:solidFill>
              </a:rPr>
              <a:t>Not a valid argument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Line Callout 1 (Border and Accent Bar) 5"/>
          <p:cNvSpPr/>
          <p:nvPr/>
        </p:nvSpPr>
        <p:spPr bwMode="auto">
          <a:xfrm>
            <a:off x="6704107" y="1459973"/>
            <a:ext cx="1517546" cy="460248"/>
          </a:xfrm>
          <a:prstGeom prst="accentBorderCallout1">
            <a:avLst>
              <a:gd name="adj1" fmla="val 76793"/>
              <a:gd name="adj2" fmla="val -3024"/>
              <a:gd name="adj3" fmla="val 78650"/>
              <a:gd name="adj4" fmla="val -324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Not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a lie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0371" y="4056610"/>
            <a:ext cx="7117225" cy="2520000"/>
            <a:chOff x="1030371" y="4056610"/>
            <a:chExt cx="7117225" cy="252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5917" y="4056610"/>
              <a:ext cx="1673801" cy="252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5912" y="4056610"/>
              <a:ext cx="1681684" cy="252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371" y="4056610"/>
              <a:ext cx="1782685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0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use C because that is the language in </a:t>
            </a:r>
            <a:br>
              <a:rPr lang="en-US" dirty="0"/>
            </a:br>
            <a:r>
              <a:rPr lang="en-US" dirty="0"/>
              <a:t>which Python was written and I want too </a:t>
            </a:r>
            <a:br>
              <a:rPr lang="en-US" dirty="0"/>
            </a:br>
            <a:r>
              <a:rPr lang="en-US" dirty="0"/>
              <a:t>integrate my code with Python </a:t>
            </a:r>
          </a:p>
          <a:p>
            <a:pPr lvl="1"/>
            <a:r>
              <a:rPr lang="en-US" dirty="0"/>
              <a:t>Python integration leverages your code with </a:t>
            </a:r>
          </a:p>
          <a:p>
            <a:pPr lvl="2"/>
            <a:r>
              <a:rPr lang="en-US" dirty="0"/>
              <a:t>A high level programming interface: </a:t>
            </a:r>
          </a:p>
          <a:p>
            <a:pPr lvl="3"/>
            <a:r>
              <a:rPr lang="en-US" dirty="0"/>
              <a:t>Providing initial data for your simulation is much easier and flexible through a Python script than having to parse input files</a:t>
            </a:r>
            <a:r>
              <a:rPr lang="is-IS" dirty="0"/>
              <a:t>…</a:t>
            </a:r>
          </a:p>
          <a:p>
            <a:pPr lvl="3"/>
            <a:r>
              <a:rPr lang="en-US" dirty="0"/>
              <a:t>Compose and customize high level solution schemes with ease (e.g. choosing another solver for a </a:t>
            </a:r>
            <a:r>
              <a:rPr lang="en-US" dirty="0" err="1"/>
              <a:t>subproblem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Hundreds of very useful open source Python libraries: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Pandas, </a:t>
            </a:r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is-IS" dirty="0"/>
              <a:t>…</a:t>
            </a:r>
          </a:p>
          <a:p>
            <a:pPr lvl="1"/>
            <a:r>
              <a:rPr lang="en-US" dirty="0"/>
              <a:t>But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Line Callout 1 (Border and Accent Bar) 4"/>
          <p:cNvSpPr/>
          <p:nvPr/>
        </p:nvSpPr>
        <p:spPr bwMode="auto">
          <a:xfrm>
            <a:off x="6186115" y="2314104"/>
            <a:ext cx="2639838" cy="994771"/>
          </a:xfrm>
          <a:prstGeom prst="accentBorderCallout1">
            <a:avLst>
              <a:gd name="adj1" fmla="val 76793"/>
              <a:gd name="adj2" fmla="val -3024"/>
              <a:gd name="adj3" fmla="val 78650"/>
              <a:gd name="adj4" fmla="val -3242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I’ll use C because that is the language in which Python was written and I want too integrate my code with Python [continued]</a:t>
            </a:r>
          </a:p>
          <a:p>
            <a:pPr lvl="1"/>
            <a:r>
              <a:rPr lang="is-IS" dirty="0"/>
              <a:t>…</a:t>
            </a:r>
            <a:endParaRPr lang="en-US" dirty="0"/>
          </a:p>
          <a:p>
            <a:pPr lvl="1"/>
            <a:r>
              <a:rPr lang="is-IS" dirty="0"/>
              <a:t>But the easiest way to create your own module that can be imported in Python is through </a:t>
            </a:r>
            <a:r>
              <a:rPr lang="is-IS" b="1" dirty="0"/>
              <a:t>f2py</a:t>
            </a:r>
          </a:p>
          <a:p>
            <a:pPr lvl="2"/>
            <a:r>
              <a:rPr lang="is-IS" dirty="0"/>
              <a:t>Automatically turns your Fortran code into a Python module</a:t>
            </a:r>
          </a:p>
          <a:p>
            <a:pPr lvl="2"/>
            <a:r>
              <a:rPr lang="is-IS" dirty="0"/>
              <a:t>As simple as</a:t>
            </a:r>
          </a:p>
          <a:p>
            <a:pPr lvl="3"/>
            <a:r>
              <a:rPr lang="en-US" dirty="0">
                <a:latin typeface="Menlo" charset="0"/>
                <a:ea typeface="Menlo" charset="0"/>
                <a:cs typeface="Menlo" charset="0"/>
              </a:rPr>
              <a:t>F</a:t>
            </a:r>
            <a:r>
              <a:rPr lang="is-IS" dirty="0">
                <a:latin typeface="Menlo" charset="0"/>
                <a:ea typeface="Menlo" charset="0"/>
                <a:cs typeface="Menlo" charset="0"/>
              </a:rPr>
              <a:t>2py –c mysource.f90 –m myPythonModule</a:t>
            </a:r>
          </a:p>
          <a:p>
            <a:pPr lvl="2"/>
            <a:r>
              <a:rPr lang="is-IS" dirty="0"/>
              <a:t>Automatically integrates with </a:t>
            </a:r>
            <a:r>
              <a:rPr lang="is-IS" b="1" dirty="0"/>
              <a:t>Numpy</a:t>
            </a:r>
            <a:r>
              <a:rPr lang="is-IS" dirty="0"/>
              <a:t>! Pass Numpy arrays to your own Fortran library with no effort and no copying of data!</a:t>
            </a:r>
          </a:p>
          <a:p>
            <a:pPr lvl="2"/>
            <a:r>
              <a:rPr lang="is-IS" dirty="0"/>
              <a:t>Much harder in C</a:t>
            </a:r>
          </a:p>
          <a:p>
            <a:pPr lvl="2"/>
            <a:r>
              <a:rPr lang="is-IS" dirty="0"/>
              <a:t>Also feasible in C++ with the help of boost.python and boost.multi_array, easier than C but not as easy as f2py</a:t>
            </a:r>
            <a:endParaRPr lang="en-US" dirty="0"/>
          </a:p>
          <a:p>
            <a:pPr marL="273050" lvl="1" indent="0">
              <a:buNone/>
            </a:pPr>
            <a:r>
              <a:rPr lang="en-US" dirty="0">
                <a:solidFill>
                  <a:srgbClr val="FF2500"/>
                </a:solidFill>
              </a:rPr>
              <a:t>∴ stick to Fortran</a:t>
            </a:r>
            <a:endParaRPr lang="is-IS" dirty="0">
              <a:solidFill>
                <a:srgbClr val="FF25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2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use C/C++ because I don’t want </a:t>
            </a:r>
            <a:br>
              <a:rPr lang="en-US" dirty="0"/>
            </a:br>
            <a:r>
              <a:rPr lang="en-US" dirty="0"/>
              <a:t>to mess with storage orders</a:t>
            </a:r>
          </a:p>
          <a:p>
            <a:pPr lvl="1">
              <a:tabLst>
                <a:tab pos="4835525" algn="l"/>
              </a:tabLst>
            </a:pPr>
            <a:r>
              <a:rPr lang="is-IS" sz="1800" dirty="0"/>
              <a:t>Fortran uses column-major ordering	indices start at 1 </a:t>
            </a:r>
          </a:p>
          <a:p>
            <a:pPr lvl="1">
              <a:tabLst>
                <a:tab pos="4835525" algn="l"/>
              </a:tabLst>
            </a:pPr>
            <a:r>
              <a:rPr lang="is-IS" sz="1800" dirty="0"/>
              <a:t>C/C++ use row-major ordering	indices start at 0</a:t>
            </a:r>
          </a:p>
          <a:p>
            <a:pPr lvl="1"/>
            <a:r>
              <a:rPr lang="en-US" sz="1800" dirty="0"/>
              <a:t>P</a:t>
            </a:r>
            <a:r>
              <a:rPr lang="is-IS" sz="1800" dirty="0"/>
              <a:t>lenty of ways to mess up!</a:t>
            </a:r>
          </a:p>
          <a:p>
            <a:pPr lvl="1"/>
            <a:r>
              <a:rPr lang="en-US" sz="1800" dirty="0"/>
              <a:t>I</a:t>
            </a:r>
            <a:r>
              <a:rPr lang="is-IS" sz="1800" dirty="0"/>
              <a:t>nadvertent copying of the array when passing to fortran!</a:t>
            </a:r>
          </a:p>
          <a:p>
            <a:pPr lvl="1"/>
            <a:r>
              <a:rPr lang="en-US" sz="1800" dirty="0"/>
              <a:t>T</a:t>
            </a:r>
            <a:r>
              <a:rPr lang="is-IS" sz="1800" dirty="0"/>
              <a:t>rivial for 1D arrays (but mind the indexing)</a:t>
            </a:r>
          </a:p>
          <a:p>
            <a:pPr lvl="1"/>
            <a:r>
              <a:rPr lang="is-IS" sz="1800" dirty="0"/>
              <a:t>Numpy arrays by default use the C convention, but arrays can be easily made to follow the Fortran convention:</a:t>
            </a:r>
          </a:p>
          <a:p>
            <a:pPr lvl="2"/>
            <a:r>
              <a:rPr lang="en-US" sz="1600" dirty="0">
                <a:latin typeface="Menlo" charset="0"/>
                <a:ea typeface="Menlo" charset="0"/>
                <a:cs typeface="Menlo" charset="0"/>
              </a:rPr>
              <a:t>A</a:t>
            </a:r>
            <a:r>
              <a:rPr lang="is-IS" sz="1600" dirty="0">
                <a:latin typeface="Menlo" charset="0"/>
                <a:ea typeface="Menlo" charset="0"/>
                <a:cs typeface="Menlo" charset="0"/>
              </a:rPr>
              <a:t>=numpy.empty( (2,2), dtype=np.float32, order=‘F’)</a:t>
            </a:r>
          </a:p>
          <a:p>
            <a:pPr lvl="1"/>
            <a:r>
              <a:rPr lang="en-US" sz="1800" dirty="0"/>
              <a:t>A</a:t>
            </a:r>
            <a:r>
              <a:rPr lang="is-IS" sz="1800" dirty="0"/>
              <a:t> little bit of experimentation will take away the confusion</a:t>
            </a:r>
          </a:p>
          <a:p>
            <a:pPr lvl="1"/>
            <a:r>
              <a:rPr lang="en-US" sz="1800" dirty="0"/>
              <a:t>S</a:t>
            </a:r>
            <a:r>
              <a:rPr lang="is-IS" sz="1800" dirty="0"/>
              <a:t>implest way to avoid problems:</a:t>
            </a:r>
          </a:p>
          <a:p>
            <a:pPr lvl="2"/>
            <a:r>
              <a:rPr lang="en-US" sz="1600" dirty="0"/>
              <a:t>I</a:t>
            </a:r>
            <a:r>
              <a:rPr lang="is-IS" sz="1600" dirty="0"/>
              <a:t>f you use fortran modules adhere to fortran convention in numpy arrays</a:t>
            </a:r>
          </a:p>
          <a:p>
            <a:pPr lvl="2"/>
            <a:r>
              <a:rPr lang="en-US" sz="1600" dirty="0"/>
              <a:t>I</a:t>
            </a:r>
            <a:r>
              <a:rPr lang="is-IS" sz="1600" dirty="0"/>
              <a:t>f you use C/C++ modules adhere to C/C++ convention in numpy arrays</a:t>
            </a:r>
          </a:p>
          <a:p>
            <a:pPr lvl="2"/>
            <a:r>
              <a:rPr lang="en-US" sz="1600" dirty="0"/>
              <a:t>I</a:t>
            </a:r>
            <a:r>
              <a:rPr lang="is-IS" sz="1600" dirty="0"/>
              <a:t>f you use both pay attention..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Line Callout 1 (Border and Accent Bar) 4"/>
          <p:cNvSpPr/>
          <p:nvPr/>
        </p:nvSpPr>
        <p:spPr bwMode="auto">
          <a:xfrm>
            <a:off x="6497372" y="1533745"/>
            <a:ext cx="2137744" cy="460248"/>
          </a:xfrm>
          <a:prstGeom prst="accentBorderCallout1">
            <a:avLst>
              <a:gd name="adj1" fmla="val 76793"/>
              <a:gd name="adj2" fmla="val -3024"/>
              <a:gd name="adj3" fmla="val 78650"/>
              <a:gd name="adj4" fmla="val -3242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use X because I need to use some library Y that is written in X</a:t>
            </a:r>
          </a:p>
          <a:p>
            <a:pPr lvl="1"/>
            <a:r>
              <a:rPr lang="en-US" dirty="0"/>
              <a:t>Point taken, often the easiest way</a:t>
            </a:r>
          </a:p>
          <a:p>
            <a:pPr lvl="1"/>
            <a:r>
              <a:rPr lang="en-US" dirty="0"/>
              <a:t>Valid argument for libraries that deal with parallelization issues:</a:t>
            </a:r>
          </a:p>
          <a:p>
            <a:pPr lvl="2"/>
            <a:r>
              <a:rPr lang="en-US" dirty="0"/>
              <a:t>TBB, for shared memory parallelization (C++) </a:t>
            </a:r>
          </a:p>
          <a:p>
            <a:pPr lvl="2"/>
            <a:r>
              <a:rPr lang="en-US" dirty="0"/>
              <a:t>Libraries abstracting vector instructions </a:t>
            </a:r>
            <a:r>
              <a:rPr lang="en-US" dirty="0" err="1"/>
              <a:t>Vc</a:t>
            </a:r>
            <a:r>
              <a:rPr lang="en-US" dirty="0"/>
              <a:t>, </a:t>
            </a:r>
            <a:r>
              <a:rPr lang="en-US" dirty="0" err="1"/>
              <a:t>boost.simd</a:t>
            </a:r>
            <a:r>
              <a:rPr lang="en-US" dirty="0"/>
              <a:t> (C++)</a:t>
            </a:r>
          </a:p>
          <a:p>
            <a:pPr lvl="1"/>
            <a:r>
              <a:rPr lang="en-US" dirty="0"/>
              <a:t>However, there is a lot of support for mixed language programming</a:t>
            </a:r>
          </a:p>
          <a:p>
            <a:pPr lvl="1"/>
            <a:r>
              <a:rPr lang="en-US" dirty="0"/>
              <a:t>If you do not master X you might end up writing inefficient code and loosing the advantage of using Y </a:t>
            </a:r>
          </a:p>
          <a:p>
            <a:pPr lvl="1"/>
            <a:r>
              <a:rPr lang="en-US" dirty="0"/>
              <a:t>it may be worthwhile to find out how to tackle the mixed language challenge</a:t>
            </a:r>
          </a:p>
          <a:p>
            <a:pPr lvl="1"/>
            <a:r>
              <a:rPr lang="en-US" dirty="0"/>
              <a:t>Once done, you will proceed faster and write efficient code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 to Fortran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(unless you are a seasoned C++ programmer)</a:t>
            </a:r>
          </a:p>
          <a:p>
            <a:endParaRPr lang="en-US" dirty="0"/>
          </a:p>
          <a:p>
            <a:r>
              <a:rPr lang="en-US" dirty="0"/>
              <a:t>Using Python and </a:t>
            </a:r>
            <a:r>
              <a:rPr lang="en-US" dirty="0" err="1"/>
              <a:t>Numpy</a:t>
            </a:r>
            <a:r>
              <a:rPr lang="en-US" dirty="0"/>
              <a:t> for high level programming and Fortran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(C++)</a:t>
            </a:r>
            <a:r>
              <a:rPr lang="en-US" dirty="0"/>
              <a:t> for your own number-crunching routines is a very practical approach </a:t>
            </a:r>
          </a:p>
          <a:p>
            <a:pPr lvl="1"/>
            <a:r>
              <a:rPr lang="en-US" dirty="0"/>
              <a:t>Use f2py to turn your </a:t>
            </a:r>
            <a:r>
              <a:rPr lang="en-US" dirty="0" err="1"/>
              <a:t>fortran</a:t>
            </a:r>
            <a:r>
              <a:rPr lang="en-US" dirty="0"/>
              <a:t> routines into a Python module that is compatible with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16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of </a:t>
            </a:r>
            <a:r>
              <a:rPr lang="en-US" dirty="0" err="1"/>
              <a:t>Python+Numpy+Fortran</a:t>
            </a:r>
            <a:r>
              <a:rPr lang="en-US" dirty="0"/>
              <a:t>/C++ is topic of another talk</a:t>
            </a:r>
          </a:p>
          <a:p>
            <a:r>
              <a:rPr lang="en-US" dirty="0"/>
              <a:t>Including shared memory parallelism (multi-threading) and distributed memory parallelism (multi-node)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Intermezzo</a:t>
            </a:r>
            <a:br>
              <a:rPr lang="en-US" sz="2000" dirty="0"/>
            </a:br>
            <a:r>
              <a:rPr lang="en-US" dirty="0"/>
              <a:t>Choosing a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31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Julia : </a:t>
            </a:r>
            <a:r>
              <a:rPr lang="en-US" dirty="0">
                <a:hlinkClick r:id="rId2"/>
              </a:rPr>
              <a:t>http://julialang.org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Inspired by the best features of all programming languages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alternative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75" y="2003337"/>
            <a:ext cx="8443913" cy="15133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75" y="3817441"/>
            <a:ext cx="5224522" cy="1515756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2476578" y="6064251"/>
            <a:ext cx="1820292" cy="533399"/>
          </a:xfrm>
          <a:prstGeom prst="wedgeRoundRectCallout">
            <a:avLst>
              <a:gd name="adj1" fmla="val -22786"/>
              <a:gd name="adj2" fmla="val -17788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5 instructions 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executing</a:t>
            </a:r>
            <a:r>
              <a:rPr kumimoji="0" lang="en-US" sz="1200" b="0" i="0" u="none" strike="noStrike" cap="none" normalizeH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simultaneously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7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Lennard-Jones 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1091821" y="5036028"/>
            <a:ext cx="2674961" cy="1624724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Computational kernel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</a:t>
            </a: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Fortran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004C5E"/>
                </a:solidFill>
              </a:rPr>
              <a:t>MD stuff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LJ potential, force, loop over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verlet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list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091820" y="1201007"/>
            <a:ext cx="6905769" cy="140572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Organizing</a:t>
            </a:r>
            <a:r>
              <a:rPr lang="en-US" sz="1800" dirty="0">
                <a:solidFill>
                  <a:srgbClr val="004C5E"/>
                </a:solidFill>
              </a:rPr>
              <a:t> the computations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Python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004C5E"/>
                </a:solidFill>
              </a:rPr>
              <a:t>Initialization,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construct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Verlet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lists, control experiment, testing, </a:t>
            </a:r>
            <a:r>
              <a:rPr kumimoji="0" lang="mr-IN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004C5E"/>
                </a:solidFill>
              </a:rPr>
              <a:t>Store atom</a:t>
            </a:r>
            <a:r>
              <a:rPr lang="en-US" sz="1800" dirty="0">
                <a:solidFill>
                  <a:srgbClr val="004C5E"/>
                </a:solidFill>
              </a:rPr>
              <a:t> data in </a:t>
            </a:r>
            <a:r>
              <a:rPr lang="en-US" sz="1800" dirty="0" err="1">
                <a:solidFill>
                  <a:srgbClr val="004C5E"/>
                </a:solidFill>
              </a:rPr>
              <a:t>Numpy</a:t>
            </a:r>
            <a:r>
              <a:rPr lang="en-US" sz="1800" dirty="0">
                <a:solidFill>
                  <a:srgbClr val="004C5E"/>
                </a:solidFill>
              </a:rPr>
              <a:t> arrays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322628" y="5555286"/>
            <a:ext cx="2674961" cy="110546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4C5E"/>
                </a:solidFill>
              </a:rPr>
              <a:t>Hilbert curve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C++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>
                <a:solidFill>
                  <a:srgbClr val="004C5E"/>
                </a:solidFill>
              </a:rPr>
              <a:t>[</a:t>
            </a:r>
            <a:r>
              <a:rPr lang="en-US" sz="1800" dirty="0" err="1">
                <a:solidFill>
                  <a:srgbClr val="004C5E"/>
                </a:solidFill>
              </a:rPr>
              <a:t>i</a:t>
            </a:r>
            <a:r>
              <a:rPr lang="en-US" sz="1800" baseline="0" dirty="0" err="1">
                <a:solidFill>
                  <a:srgbClr val="004C5E"/>
                </a:solidFill>
              </a:rPr>
              <a:t>,j,k</a:t>
            </a:r>
            <a:r>
              <a:rPr lang="en-US" sz="1800" baseline="0" dirty="0">
                <a:solidFill>
                  <a:srgbClr val="004C5E"/>
                </a:solidFill>
              </a:rPr>
              <a:t>] &lt;-&gt; h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322628" y="3120672"/>
            <a:ext cx="2674961" cy="65984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4C5E"/>
                </a:solidFill>
              </a:rPr>
              <a:t>Python module</a:t>
            </a:r>
          </a:p>
          <a:p>
            <a:pPr algn="ctr"/>
            <a:r>
              <a:rPr lang="en-US" sz="1600" dirty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“import </a:t>
            </a:r>
            <a:r>
              <a:rPr lang="en-US" sz="1600" dirty="0" err="1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pyHilbertCpp</a:t>
            </a:r>
            <a:r>
              <a:rPr lang="en-US" sz="1600" dirty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solidFill>
                <a:srgbClr val="004C5E"/>
              </a:solidFill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091821" y="3123007"/>
            <a:ext cx="2674961" cy="65963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Python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 module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aseline="0" dirty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“import </a:t>
            </a:r>
            <a:r>
              <a:rPr lang="en-US" sz="1600" baseline="0" dirty="0" err="1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pyMDFortran</a:t>
            </a:r>
            <a:r>
              <a:rPr lang="en-US" sz="1600" baseline="0" dirty="0">
                <a:solidFill>
                  <a:srgbClr val="004C5E"/>
                </a:solidFill>
                <a:latin typeface="Menlo" charset="0"/>
                <a:ea typeface="Menlo" charset="0"/>
                <a:cs typeface="Menlo" charset="0"/>
              </a:rPr>
              <a:t>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cxnSp>
        <p:nvCxnSpPr>
          <p:cNvPr id="11" name="Elbow Connector 10"/>
          <p:cNvCxnSpPr>
            <a:stCxn id="9" idx="0"/>
            <a:endCxn id="6" idx="2"/>
          </p:cNvCxnSpPr>
          <p:nvPr/>
        </p:nvCxnSpPr>
        <p:spPr bwMode="auto">
          <a:xfrm rot="5400000" flipH="1" flipV="1">
            <a:off x="3228863" y="1807166"/>
            <a:ext cx="516280" cy="211540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Elbow Connector 11"/>
          <p:cNvCxnSpPr>
            <a:stCxn id="8" idx="0"/>
            <a:endCxn id="6" idx="2"/>
          </p:cNvCxnSpPr>
          <p:nvPr/>
        </p:nvCxnSpPr>
        <p:spPr bwMode="auto">
          <a:xfrm rot="16200000" flipV="1">
            <a:off x="5345435" y="1805998"/>
            <a:ext cx="513945" cy="21154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5" idx="0"/>
            <a:endCxn id="9" idx="2"/>
          </p:cNvCxnSpPr>
          <p:nvPr/>
        </p:nvCxnSpPr>
        <p:spPr bwMode="auto">
          <a:xfrm flipV="1">
            <a:off x="2429302" y="3782637"/>
            <a:ext cx="0" cy="12533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 bwMode="auto">
          <a:xfrm flipV="1">
            <a:off x="6660109" y="3780517"/>
            <a:ext cx="0" cy="17747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19"/>
          <p:cNvSpPr/>
          <p:nvPr/>
        </p:nvSpPr>
        <p:spPr bwMode="auto">
          <a:xfrm>
            <a:off x="1091820" y="4179592"/>
            <a:ext cx="2674962" cy="45948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>
                <a:solidFill>
                  <a:srgbClr val="004C5E"/>
                </a:solidFill>
              </a:rPr>
              <a:t>f</a:t>
            </a: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2py (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Numpy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4C5E"/>
                </a:solidFill>
                <a:effectLst/>
                <a:latin typeface="Arial" charset="0"/>
                <a:ea typeface="ＭＳ Ｐゴシック" pitchFamily="20" charset="-128"/>
              </a:rPr>
              <a:t>) 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322627" y="4161699"/>
            <a:ext cx="2674962" cy="101240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004C5E"/>
                </a:solidFill>
              </a:rPr>
              <a:t>C++,</a:t>
            </a:r>
            <a:br>
              <a:rPr lang="en-US" sz="1800" dirty="0">
                <a:solidFill>
                  <a:srgbClr val="004C5E"/>
                </a:solidFill>
              </a:rPr>
            </a:br>
            <a:r>
              <a:rPr lang="en-US" sz="1800" dirty="0" err="1">
                <a:solidFill>
                  <a:srgbClr val="004C5E"/>
                </a:solidFill>
              </a:rPr>
              <a:t>boost.python</a:t>
            </a:r>
            <a:r>
              <a:rPr lang="en-US" sz="1800" dirty="0">
                <a:solidFill>
                  <a:srgbClr val="004C5E"/>
                </a:solidFill>
              </a:rPr>
              <a:t>, </a:t>
            </a:r>
            <a:r>
              <a:rPr lang="en-US" sz="1800" dirty="0" err="1">
                <a:solidFill>
                  <a:srgbClr val="004C5E"/>
                </a:solidFill>
              </a:rPr>
              <a:t>boost.multi_array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4C5E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83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0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Take derivative of (Lennard-Jones) potential with respect to interatomic distance vector = force exerted on the atoms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0">
                        <a:latin typeface="Cambria Math" charset="0"/>
                      </a:rPr>
                      <m:t> </m:t>
                    </m:r>
                    <m:r>
                      <a:rPr lang="en-US" b="0" i="0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Loop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sz="2400" dirty="0">
                  <a:latin typeface="+mn-lt"/>
                </a:endParaRPr>
              </a:p>
              <a:p>
                <a:pPr lvl="1"/>
                <a:r>
                  <a:rPr lang="en-US" sz="2400" dirty="0">
                    <a:latin typeface="+mn-lt"/>
                  </a:rPr>
                  <a:t>Loop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dirty="0"/>
                  <a:t>3 x load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3 x load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3 x store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interaction forces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65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case:</a:t>
            </a:r>
          </a:p>
          <a:p>
            <a:pPr lvl="1"/>
            <a:r>
              <a:rPr lang="en-US" dirty="0"/>
              <a:t>N atoms </a:t>
            </a:r>
          </a:p>
          <a:p>
            <a:pPr lvl="1"/>
            <a:r>
              <a:rPr lang="en-US" dirty="0"/>
              <a:t>Compute interaction forces of atom 0 with all other atoms</a:t>
            </a:r>
          </a:p>
          <a:p>
            <a:pPr lvl="1"/>
            <a:r>
              <a:rPr lang="en-US" dirty="0"/>
              <a:t>Contiguous memory access</a:t>
            </a:r>
          </a:p>
          <a:p>
            <a:pPr lvl="1"/>
            <a:r>
              <a:rPr lang="en-US" dirty="0"/>
              <a:t>Bandwidth saturated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196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73176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93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1937985" y="5418162"/>
            <a:ext cx="5418161" cy="136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ounded Rectangular Callout 8"/>
          <p:cNvSpPr/>
          <p:nvPr/>
        </p:nvSpPr>
        <p:spPr bwMode="auto">
          <a:xfrm>
            <a:off x="6114553" y="4508388"/>
            <a:ext cx="1033652" cy="349051"/>
          </a:xfrm>
          <a:prstGeom prst="wedgeRoundRectCallout">
            <a:avLst>
              <a:gd name="adj1" fmla="val -22954"/>
              <a:gd name="adj2" fmla="val 20244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Baseline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06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93" y="1336929"/>
            <a:ext cx="4320000" cy="3240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653242" y="6423039"/>
            <a:ext cx="2133600" cy="365125"/>
          </a:xfrm>
        </p:spPr>
        <p:txBody>
          <a:bodyPr/>
          <a:lstStyle/>
          <a:p>
            <a:fld id="{6AD90240-8346-3F4E-9A3C-33D11B762617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667" y="1336929"/>
            <a:ext cx="432000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ounded Rectangular Callout 14"/>
          <p:cNvSpPr/>
          <p:nvPr/>
        </p:nvSpPr>
        <p:spPr bwMode="auto">
          <a:xfrm>
            <a:off x="1502148" y="3208661"/>
            <a:ext cx="2340000" cy="416007"/>
          </a:xfrm>
          <a:prstGeom prst="wedgeRoundRectCallout">
            <a:avLst>
              <a:gd name="adj1" fmla="val -11319"/>
              <a:gd name="adj2" fmla="val 171373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MC: 450 10</a:t>
            </a:r>
            <a:r>
              <a:rPr kumimoji="0" lang="en-US" sz="1400" b="1" i="0" u="none" strike="noStrike" cap="none" normalizeH="0" baseline="3000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6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interactions/s</a:t>
            </a: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5577883" y="3208661"/>
            <a:ext cx="2340000" cy="416007"/>
          </a:xfrm>
          <a:prstGeom prst="wedgeRoundRectCallout">
            <a:avLst>
              <a:gd name="adj1" fmla="val -18211"/>
              <a:gd name="adj2" fmla="val 119126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rgbClr val="C00000"/>
                </a:solidFill>
              </a:rPr>
              <a:t>MD: 9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0 10</a:t>
            </a:r>
            <a:r>
              <a:rPr kumimoji="0" lang="en-US" sz="1400" b="1" i="0" u="none" strike="noStrike" cap="none" normalizeH="0" baseline="30000" dirty="0">
                <a:ln>
                  <a:noFill/>
                </a:ln>
                <a:solidFill>
                  <a:srgbClr val="C00000"/>
                </a:solidFill>
                <a:effectLst/>
              </a:rPr>
              <a:t>6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interactions/s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857548" y="1231997"/>
            <a:ext cx="3320752" cy="416007"/>
          </a:xfrm>
          <a:prstGeom prst="wedgeRoundRectCallout">
            <a:avLst>
              <a:gd name="adj1" fmla="val -12529"/>
              <a:gd name="adj2" fmla="val -4537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MC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4984174" y="1231997"/>
            <a:ext cx="3320752" cy="416007"/>
          </a:xfrm>
          <a:prstGeom prst="wedgeRoundRectCallout">
            <a:avLst>
              <a:gd name="adj1" fmla="val -12529"/>
              <a:gd name="adj2" fmla="val -4537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MD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000" y="4681860"/>
            <a:ext cx="819986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4C5E"/>
                </a:solidFill>
              </a:rPr>
              <a:t>In terms of interactions/s MD is about 5 times slower than MC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A bit more instructions per interaction, but MC is memory bound, that should not matter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3 times more memory access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With a </a:t>
            </a:r>
            <a:r>
              <a:rPr lang="en-US" sz="1800" dirty="0" err="1">
                <a:solidFill>
                  <a:srgbClr val="004C5E"/>
                </a:solidFill>
              </a:rPr>
              <a:t>read:write</a:t>
            </a:r>
            <a:r>
              <a:rPr lang="en-US" sz="1800" dirty="0">
                <a:solidFill>
                  <a:srgbClr val="004C5E"/>
                </a:solidFill>
              </a:rPr>
              <a:t> ratio of 2:1 the bandwidth drops from 11 GB/s to 9.5 GB/s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004C5E"/>
                </a:solidFill>
              </a:rPr>
              <a:t>3x11/9.5 = 3.47</a:t>
            </a:r>
          </a:p>
          <a:p>
            <a:pPr marL="355600" indent="-165100">
              <a:buFont typeface="Arial" charset="0"/>
              <a:buChar char="•"/>
            </a:pPr>
            <a:r>
              <a:rPr lang="en-US" sz="1800" dirty="0">
                <a:solidFill>
                  <a:srgbClr val="C00000"/>
                </a:solidFill>
              </a:rPr>
              <a:t>Still factor 1.44 slower than expected</a:t>
            </a:r>
          </a:p>
        </p:txBody>
      </p:sp>
    </p:spTree>
    <p:extLst>
      <p:ext uri="{BB962C8B-B14F-4D97-AF65-F5344CB8AC3E}">
        <p14:creationId xmlns:p14="http://schemas.microsoft.com/office/powerpoint/2010/main" val="3130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cases:</a:t>
            </a:r>
          </a:p>
          <a:p>
            <a:pPr marL="673100" lvl="1" indent="-317500">
              <a:buFont typeface="+mj-lt"/>
              <a:buAutoNum type="arabicPeriod"/>
            </a:pPr>
            <a:r>
              <a:rPr lang="en-US" dirty="0"/>
              <a:t>Atoms on FCC lattice </a:t>
            </a:r>
          </a:p>
          <a:p>
            <a:pPr marL="673100" lvl="1" indent="-317500">
              <a:buFont typeface="+mj-lt"/>
              <a:buAutoNum type="arabicPeriod"/>
            </a:pPr>
            <a:r>
              <a:rPr lang="en-US" dirty="0"/>
              <a:t>Permute the atoms (=random memory access)</a:t>
            </a:r>
          </a:p>
          <a:p>
            <a:pPr marL="673100" lvl="1" indent="-317500">
              <a:buFont typeface="+mj-lt"/>
              <a:buAutoNum type="arabicPeriod"/>
            </a:pPr>
            <a:r>
              <a:rPr lang="en-US" dirty="0"/>
              <a:t>Spatial sort by </a:t>
            </a:r>
            <a:r>
              <a:rPr lang="en-US" dirty="0" err="1"/>
              <a:t>hilbert</a:t>
            </a:r>
            <a:r>
              <a:rPr lang="en-US" dirty="0"/>
              <a:t> index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Every experiment build the </a:t>
            </a:r>
            <a:r>
              <a:rPr lang="en-US" dirty="0" err="1"/>
              <a:t>Verlet</a:t>
            </a:r>
            <a:r>
              <a:rPr lang="en-US" dirty="0"/>
              <a:t> list and computes the interactions</a:t>
            </a:r>
          </a:p>
          <a:p>
            <a:r>
              <a:rPr lang="en-US" dirty="0" err="1"/>
              <a:t>Cputime</a:t>
            </a:r>
            <a:r>
              <a:rPr lang="en-US" dirty="0"/>
              <a:t> is measured only for computing the interactions</a:t>
            </a:r>
          </a:p>
          <a:p>
            <a:r>
              <a:rPr lang="en-US" dirty="0"/>
              <a:t>Plot result relative to baseline </a:t>
            </a:r>
          </a:p>
          <a:p>
            <a:pPr lvl="1"/>
            <a:r>
              <a:rPr lang="en-US" dirty="0"/>
              <a:t>90 10</a:t>
            </a:r>
            <a:r>
              <a:rPr lang="en-US" baseline="30000" dirty="0"/>
              <a:t>6</a:t>
            </a:r>
            <a:r>
              <a:rPr lang="en-US" dirty="0"/>
              <a:t> interactions/s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17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165629"/>
                <a:ext cx="4310987" cy="5249459"/>
              </a:xfrm>
            </p:spPr>
            <p:txBody>
              <a:bodyPr/>
              <a:lstStyle/>
              <a:p>
                <a:r>
                  <a:rPr lang="en-US" dirty="0"/>
                  <a:t>Put atoms on FCC lattice</a:t>
                </a:r>
              </a:p>
              <a:p>
                <a:r>
                  <a:rPr lang="en-US" dirty="0"/>
                  <a:t>4 atoms per unit cell</a:t>
                </a:r>
              </a:p>
              <a:p>
                <a:r>
                  <a:rPr lang="en-US" dirty="0"/>
                  <a:t>Closest neighbor distance = LJ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𝑐𝑢𝑡𝑜𝑓𝑓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165629"/>
                <a:ext cx="4310987" cy="5249459"/>
              </a:xfrm>
              <a:blipFill rotWithShape="0">
                <a:blip r:embed="rId2"/>
                <a:stretch>
                  <a:fillRect l="-1273" r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92" y="2457912"/>
            <a:ext cx="2933700" cy="2768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581934" y="3971499"/>
            <a:ext cx="736979" cy="750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4" name="Rounded Rectangular Callout 13"/>
          <p:cNvSpPr/>
          <p:nvPr/>
        </p:nvSpPr>
        <p:spPr bwMode="auto">
          <a:xfrm>
            <a:off x="2310019" y="3985144"/>
            <a:ext cx="1224751" cy="409433"/>
          </a:xfrm>
          <a:prstGeom prst="wedgeRoundRectCallout">
            <a:avLst>
              <a:gd name="adj1" fmla="val 246152"/>
              <a:gd name="adj2" fmla="val 23029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3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809437" y="3839572"/>
            <a:ext cx="4265231" cy="2060999"/>
            <a:chOff x="1278623" y="3960124"/>
            <a:chExt cx="4265231" cy="20609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78623" y="3960124"/>
              <a:ext cx="2063392" cy="194727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6366" y="4016989"/>
              <a:ext cx="2063392" cy="194727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0462" y="4073853"/>
              <a:ext cx="2063392" cy="19472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452321" y="4001068"/>
            <a:ext cx="4265231" cy="2060999"/>
            <a:chOff x="1278623" y="3960124"/>
            <a:chExt cx="4265231" cy="2060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78623" y="3960124"/>
              <a:ext cx="2063392" cy="19472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6366" y="4016989"/>
              <a:ext cx="2063392" cy="194727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0462" y="4073853"/>
              <a:ext cx="2063392" cy="194727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206" y="4176215"/>
            <a:ext cx="2063392" cy="1947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2949" y="4233080"/>
            <a:ext cx="2063392" cy="1947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7045" y="4289944"/>
            <a:ext cx="2063392" cy="194727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97482" y="2722730"/>
            <a:ext cx="4979462" cy="2397642"/>
            <a:chOff x="1032964" y="1317006"/>
            <a:chExt cx="4979462" cy="2397642"/>
          </a:xfrm>
        </p:grpSpPr>
        <p:grpSp>
          <p:nvGrpSpPr>
            <p:cNvPr id="17" name="Group 16"/>
            <p:cNvGrpSpPr/>
            <p:nvPr/>
          </p:nvGrpSpPr>
          <p:grpSpPr>
            <a:xfrm>
              <a:off x="1747195" y="1317006"/>
              <a:ext cx="4265231" cy="2060999"/>
              <a:chOff x="1278623" y="3960124"/>
              <a:chExt cx="4265231" cy="2060999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1390079" y="1478502"/>
              <a:ext cx="4265231" cy="2060999"/>
              <a:chOff x="1278623" y="3960124"/>
              <a:chExt cx="4265231" cy="2060999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964" y="1653649"/>
              <a:ext cx="2063392" cy="194727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40707" y="1710514"/>
              <a:ext cx="2063392" cy="194727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4803" y="1767378"/>
              <a:ext cx="2063392" cy="194727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2127050" y="1578588"/>
            <a:ext cx="4979462" cy="2397642"/>
            <a:chOff x="1032964" y="1317006"/>
            <a:chExt cx="4979462" cy="2397642"/>
          </a:xfrm>
        </p:grpSpPr>
        <p:grpSp>
          <p:nvGrpSpPr>
            <p:cNvPr id="41" name="Group 40"/>
            <p:cNvGrpSpPr/>
            <p:nvPr/>
          </p:nvGrpSpPr>
          <p:grpSpPr>
            <a:xfrm>
              <a:off x="1747195" y="1317006"/>
              <a:ext cx="4265231" cy="2060999"/>
              <a:chOff x="1278623" y="3960124"/>
              <a:chExt cx="4265231" cy="2060999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1390079" y="1478502"/>
              <a:ext cx="4265231" cy="2060999"/>
              <a:chOff x="1278623" y="3960124"/>
              <a:chExt cx="4265231" cy="2060999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278623" y="3960124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86366" y="4016989"/>
                <a:ext cx="2063392" cy="1947270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9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80462" y="4073853"/>
                <a:ext cx="2063392" cy="1947270"/>
              </a:xfrm>
              <a:prstGeom prst="rect">
                <a:avLst/>
              </a:prstGeom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964" y="1653649"/>
              <a:ext cx="2063392" cy="194727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40707" y="1710514"/>
              <a:ext cx="2063392" cy="194727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9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4803" y="1767378"/>
              <a:ext cx="2063392" cy="1947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0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971493" y="4353636"/>
            <a:ext cx="1624084" cy="416099"/>
          </a:xfrm>
          <a:prstGeom prst="wedgeRoundRectCallout">
            <a:avLst>
              <a:gd name="adj1" fmla="val -24336"/>
              <a:gd name="adj2" fmla="val 145828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Close </a:t>
            </a:r>
            <a:r>
              <a:rPr kumimoji="0" 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to baseline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3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8" y="1165225"/>
            <a:ext cx="6999817" cy="5249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D90240-8346-3F4E-9A3C-33D11B76261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948391" y="3435314"/>
            <a:ext cx="1624084" cy="709684"/>
          </a:xfrm>
          <a:prstGeom prst="wedgeRoundRectCallout">
            <a:avLst>
              <a:gd name="adj1" fmla="val 82994"/>
              <a:gd name="adj2" fmla="val -28237"/>
              <a:gd name="adj3" fmla="val 16667"/>
            </a:avLst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Due to diffusion this becomes</a:t>
            </a:r>
            <a:r>
              <a:rPr kumimoji="0" lang="en-US" sz="1200" b="1" i="0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  <a:ea typeface="ＭＳ Ｐゴシック" pitchFamily="20" charset="-128"/>
              </a:rPr>
              <a:t> the real case pretty soon!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548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VSC">
  <a:themeElements>
    <a:clrScheme name="VSC palet hard">
      <a:dk1>
        <a:srgbClr val="000000"/>
      </a:dk1>
      <a:lt1>
        <a:srgbClr val="FFFFFF"/>
      </a:lt1>
      <a:dk2>
        <a:srgbClr val="C00000"/>
      </a:dk2>
      <a:lt2>
        <a:srgbClr val="D8D8D8"/>
      </a:lt2>
      <a:accent1>
        <a:srgbClr val="006600"/>
      </a:accent1>
      <a:accent2>
        <a:srgbClr val="0000E5"/>
      </a:accent2>
      <a:accent3>
        <a:srgbClr val="FF0000"/>
      </a:accent3>
      <a:accent4>
        <a:srgbClr val="7F1C7D"/>
      </a:accent4>
      <a:accent5>
        <a:srgbClr val="FFC000"/>
      </a:accent5>
      <a:accent6>
        <a:srgbClr val="0070C0"/>
      </a:accent6>
      <a:hlink>
        <a:srgbClr val="3333CC"/>
      </a:hlink>
      <a:folHlink>
        <a:srgbClr val="AF67FF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0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 marL="457200" indent="-457200">
          <a:buFont typeface="Arial" charset="0"/>
          <a:buChar char="•"/>
          <a:defRPr sz="2000" dirty="0" smtClean="0"/>
        </a:defPPr>
      </a:lstStyle>
    </a:txDef>
  </a:objectDefaults>
  <a:extraClrSchemeLst>
    <a:extraClrScheme>
      <a:clrScheme name="Blue Horizon 1">
        <a:dk1>
          <a:srgbClr val="000000"/>
        </a:dk1>
        <a:lt1>
          <a:srgbClr val="E8EAE9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2F3F2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Horizon 2">
        <a:dk1>
          <a:srgbClr val="000000"/>
        </a:dk1>
        <a:lt1>
          <a:srgbClr val="E8EAE9"/>
        </a:lt1>
        <a:dk2>
          <a:srgbClr val="000000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F2F3F2"/>
        </a:accent3>
        <a:accent4>
          <a:srgbClr val="000000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VSC</Template>
  <TotalTime>49846</TotalTime>
  <Words>7925</Words>
  <Application>Microsoft Macintosh PowerPoint</Application>
  <PresentationFormat>On-screen Show (4:3)</PresentationFormat>
  <Paragraphs>1371</Paragraphs>
  <Slides>125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6" baseType="lpstr">
      <vt:lpstr>.HiraKakuInterface-W3</vt:lpstr>
      <vt:lpstr>Arial</vt:lpstr>
      <vt:lpstr>Calibri</vt:lpstr>
      <vt:lpstr>Cambria Math</vt:lpstr>
      <vt:lpstr>Courier</vt:lpstr>
      <vt:lpstr>Courier New</vt:lpstr>
      <vt:lpstr>Menlo</vt:lpstr>
      <vt:lpstr>Times New Roman</vt:lpstr>
      <vt:lpstr>Verdana</vt:lpstr>
      <vt:lpstr>Wingdings</vt:lpstr>
      <vt:lpstr>VSC</vt:lpstr>
      <vt:lpstr>   Code modernization a practical approach  HPC-TNT-1.2 january 2018         Annie Cuyt ☐ Stefan Becuwe ☐ Franky Backeljauw ☐ Kurt Lust ☐ Engelbert Tijskens  </vt:lpstr>
      <vt:lpstr>Goal</vt:lpstr>
      <vt:lpstr>Overview </vt:lpstr>
      <vt:lpstr>Levels of parallelism</vt:lpstr>
      <vt:lpstr>Terminology </vt:lpstr>
      <vt:lpstr>Levels of parallelism</vt:lpstr>
      <vt:lpstr>Levels of parallellism</vt:lpstr>
      <vt:lpstr>Pipelining </vt:lpstr>
      <vt:lpstr>Pipelining </vt:lpstr>
      <vt:lpstr>Vectorization </vt:lpstr>
      <vt:lpstr>Vectorization</vt:lpstr>
      <vt:lpstr>Levels of parallellism</vt:lpstr>
      <vt:lpstr>Case study – Lennard-Jones system</vt:lpstr>
      <vt:lpstr>MC experiment </vt:lpstr>
      <vt:lpstr>Lennard-Jones interactions</vt:lpstr>
      <vt:lpstr>Lennard-Jones potential  (sequential code)</vt:lpstr>
      <vt:lpstr>Lennard-Jones potential</vt:lpstr>
      <vt:lpstr>Cost of instructions</vt:lpstr>
      <vt:lpstr>MC experiment </vt:lpstr>
      <vt:lpstr>MC - Contiguous - SoA</vt:lpstr>
      <vt:lpstr>MC - Contiguous - AoS</vt:lpstr>
      <vt:lpstr>MC - Random access</vt:lpstr>
      <vt:lpstr>Results </vt:lpstr>
      <vt:lpstr>Performance </vt:lpstr>
      <vt:lpstr>Peak performance</vt:lpstr>
      <vt:lpstr>Performance</vt:lpstr>
      <vt:lpstr>Speed of moving data</vt:lpstr>
      <vt:lpstr>Performance</vt:lpstr>
      <vt:lpstr>Roofline model</vt:lpstr>
      <vt:lpstr>Memory bound - consequences</vt:lpstr>
      <vt:lpstr>Hierarchical memory organisation </vt:lpstr>
      <vt:lpstr>Memory organisation</vt:lpstr>
      <vt:lpstr>Memory organisation</vt:lpstr>
      <vt:lpstr>Memory organisation</vt:lpstr>
      <vt:lpstr>Memory organization</vt:lpstr>
      <vt:lpstr>Need more insight?</vt:lpstr>
      <vt:lpstr>Experiment </vt:lpstr>
      <vt:lpstr>Experiment </vt:lpstr>
      <vt:lpstr>Flops per second</vt:lpstr>
      <vt:lpstr>Experiment </vt:lpstr>
      <vt:lpstr>Bytes per second</vt:lpstr>
      <vt:lpstr>Experiment </vt:lpstr>
      <vt:lpstr>Roofline model</vt:lpstr>
      <vt:lpstr>PowerPoint Presentation</vt:lpstr>
      <vt:lpstr>Intel Parallel Cluster xe</vt:lpstr>
      <vt:lpstr>Intel advisor 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Intel Advisor</vt:lpstr>
      <vt:lpstr>PowerPoint Presentation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Intel Vtune Amplifier</vt:lpstr>
      <vt:lpstr>New in Intel cluster studio 2017 automatic roofline model</vt:lpstr>
      <vt:lpstr>Roofline model</vt:lpstr>
      <vt:lpstr>Advisor vs Vtune amplifier</vt:lpstr>
      <vt:lpstr>What have we learned so far</vt:lpstr>
      <vt:lpstr>What have we learned so far</vt:lpstr>
      <vt:lpstr>Molecular dynamics settings</vt:lpstr>
      <vt:lpstr>Implementing cut-off</vt:lpstr>
      <vt:lpstr>Implementing cut-off</vt:lpstr>
      <vt:lpstr>Implementing cut-off</vt:lpstr>
      <vt:lpstr>Implementing cut-off</vt:lpstr>
      <vt:lpstr>Fixing the data access pattern</vt:lpstr>
      <vt:lpstr>Fixing the data access pattern</vt:lpstr>
      <vt:lpstr>Fixing the data access pattern</vt:lpstr>
      <vt:lpstr>Intermezzo Choosing a programming language</vt:lpstr>
      <vt:lpstr>Intermezzo Choosing a programming language</vt:lpstr>
      <vt:lpstr>Intermezzo Choosing a programming language</vt:lpstr>
      <vt:lpstr>Intermezzo Choosing a programming language</vt:lpstr>
      <vt:lpstr>Intermezzo Choosing a programming language</vt:lpstr>
      <vt:lpstr>Intermezzo Choosing a programming language</vt:lpstr>
      <vt:lpstr>Intermezzo Choosing a programming language</vt:lpstr>
      <vt:lpstr>To conclude</vt:lpstr>
      <vt:lpstr>Intermezzo Choosing a programming language</vt:lpstr>
      <vt:lpstr>Recent alternative</vt:lpstr>
      <vt:lpstr>Back to Lennard-Jones MD</vt:lpstr>
      <vt:lpstr>MD interaction forces</vt:lpstr>
      <vt:lpstr>Results</vt:lpstr>
      <vt:lpstr>Baseline</vt:lpstr>
      <vt:lpstr>Results </vt:lpstr>
      <vt:lpstr>Experiments </vt:lpstr>
      <vt:lpstr>Case 1</vt:lpstr>
      <vt:lpstr>Case 1</vt:lpstr>
      <vt:lpstr>Case 1</vt:lpstr>
      <vt:lpstr>Case 2</vt:lpstr>
      <vt:lpstr>Case 3</vt:lpstr>
      <vt:lpstr>Fixing the data access pattern</vt:lpstr>
      <vt:lpstr>Performance analysis</vt:lpstr>
      <vt:lpstr>Roofline MD setting</vt:lpstr>
      <vt:lpstr>What do the intel tools tell? Advisor</vt:lpstr>
      <vt:lpstr>What do the intel tools tell?</vt:lpstr>
      <vt:lpstr>What do the intel tools tell?</vt:lpstr>
      <vt:lpstr>PowerPoint Presentation</vt:lpstr>
      <vt:lpstr>PowerPoint Presentation</vt:lpstr>
      <vt:lpstr>PowerPoint Presentation</vt:lpstr>
      <vt:lpstr>PowerPoint Presentation</vt:lpstr>
      <vt:lpstr>What do the intel tools tell?</vt:lpstr>
      <vt:lpstr>Beyond auto-vectorisation</vt:lpstr>
      <vt:lpstr>Beyond auto-vectorisation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Python/Fortran/C++</vt:lpstr>
      <vt:lpstr>Conclusions</vt:lpstr>
      <vt:lpstr>Conclusions</vt:lpstr>
      <vt:lpstr>Conclusions</vt:lpstr>
      <vt:lpstr>Conclusions</vt:lpstr>
    </vt:vector>
  </TitlesOfParts>
  <Manager/>
  <Company>VSC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CalcUA en VSVC</dc:title>
  <dc:subject/>
  <dc:creator>Becuwe, Stefan</dc:creator>
  <cp:keywords>VSC</cp:keywords>
  <dc:description/>
  <cp:lastModifiedBy>Engelbert Tijskens</cp:lastModifiedBy>
  <cp:revision>1236</cp:revision>
  <cp:lastPrinted>2014-02-25T14:29:40Z</cp:lastPrinted>
  <dcterms:created xsi:type="dcterms:W3CDTF">2012-05-10T08:59:08Z</dcterms:created>
  <dcterms:modified xsi:type="dcterms:W3CDTF">2022-02-28T09:27:46Z</dcterms:modified>
  <cp:category/>
</cp:coreProperties>
</file>